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9" r:id="rId6"/>
    <p:sldId id="257" r:id="rId7"/>
    <p:sldId id="258" r:id="rId8"/>
    <p:sldId id="260" r:id="rId9"/>
    <p:sldId id="265" r:id="rId10"/>
    <p:sldId id="274" r:id="rId11"/>
    <p:sldId id="266" r:id="rId12"/>
    <p:sldId id="268" r:id="rId13"/>
    <p:sldId id="269" r:id="rId14"/>
    <p:sldId id="270" r:id="rId15"/>
    <p:sldId id="271" r:id="rId16"/>
    <p:sldId id="275" r:id="rId17"/>
    <p:sldId id="276" r:id="rId18"/>
    <p:sldId id="277" r:id="rId19"/>
    <p:sldId id="278" r:id="rId20"/>
    <p:sldId id="273" r:id="rId21"/>
    <p:sldId id="261" r:id="rId22"/>
    <p:sldId id="262" r:id="rId23"/>
    <p:sldId id="263" r:id="rId24"/>
    <p:sldId id="267" r:id="rId25"/>
  </p:sldIdLst>
  <p:sldSz cx="18288000" cy="10287000"/>
  <p:notesSz cx="6858000" cy="9144000"/>
  <p:defaultTextStyle>
    <a:defPPr>
      <a:defRPr lang="fr-FR"/>
    </a:defPPr>
    <a:lvl1pPr marL="0" algn="l" defTabSz="1051011" rtl="0" eaLnBrk="1" latinLnBrk="0" hangingPunct="1">
      <a:defRPr sz="2069" kern="1200">
        <a:solidFill>
          <a:schemeClr val="tx1"/>
        </a:solidFill>
        <a:latin typeface="+mn-lt"/>
        <a:ea typeface="+mn-ea"/>
        <a:cs typeface="+mn-cs"/>
      </a:defRPr>
    </a:lvl1pPr>
    <a:lvl2pPr marL="525506" algn="l" defTabSz="1051011" rtl="0" eaLnBrk="1" latinLnBrk="0" hangingPunct="1">
      <a:defRPr sz="2069" kern="1200">
        <a:solidFill>
          <a:schemeClr val="tx1"/>
        </a:solidFill>
        <a:latin typeface="+mn-lt"/>
        <a:ea typeface="+mn-ea"/>
        <a:cs typeface="+mn-cs"/>
      </a:defRPr>
    </a:lvl2pPr>
    <a:lvl3pPr marL="1051011" algn="l" defTabSz="1051011" rtl="0" eaLnBrk="1" latinLnBrk="0" hangingPunct="1">
      <a:defRPr sz="2069" kern="1200">
        <a:solidFill>
          <a:schemeClr val="tx1"/>
        </a:solidFill>
        <a:latin typeface="+mn-lt"/>
        <a:ea typeface="+mn-ea"/>
        <a:cs typeface="+mn-cs"/>
      </a:defRPr>
    </a:lvl3pPr>
    <a:lvl4pPr marL="1576517" algn="l" defTabSz="1051011" rtl="0" eaLnBrk="1" latinLnBrk="0" hangingPunct="1">
      <a:defRPr sz="2069" kern="1200">
        <a:solidFill>
          <a:schemeClr val="tx1"/>
        </a:solidFill>
        <a:latin typeface="+mn-lt"/>
        <a:ea typeface="+mn-ea"/>
        <a:cs typeface="+mn-cs"/>
      </a:defRPr>
    </a:lvl4pPr>
    <a:lvl5pPr marL="2102023" algn="l" defTabSz="1051011" rtl="0" eaLnBrk="1" latinLnBrk="0" hangingPunct="1">
      <a:defRPr sz="2069" kern="1200">
        <a:solidFill>
          <a:schemeClr val="tx1"/>
        </a:solidFill>
        <a:latin typeface="+mn-lt"/>
        <a:ea typeface="+mn-ea"/>
        <a:cs typeface="+mn-cs"/>
      </a:defRPr>
    </a:lvl5pPr>
    <a:lvl6pPr marL="2627528" algn="l" defTabSz="1051011" rtl="0" eaLnBrk="1" latinLnBrk="0" hangingPunct="1">
      <a:defRPr sz="2069" kern="1200">
        <a:solidFill>
          <a:schemeClr val="tx1"/>
        </a:solidFill>
        <a:latin typeface="+mn-lt"/>
        <a:ea typeface="+mn-ea"/>
        <a:cs typeface="+mn-cs"/>
      </a:defRPr>
    </a:lvl6pPr>
    <a:lvl7pPr marL="3153034" algn="l" defTabSz="1051011" rtl="0" eaLnBrk="1" latinLnBrk="0" hangingPunct="1">
      <a:defRPr sz="2069" kern="1200">
        <a:solidFill>
          <a:schemeClr val="tx1"/>
        </a:solidFill>
        <a:latin typeface="+mn-lt"/>
        <a:ea typeface="+mn-ea"/>
        <a:cs typeface="+mn-cs"/>
      </a:defRPr>
    </a:lvl7pPr>
    <a:lvl8pPr marL="3678540" algn="l" defTabSz="1051011" rtl="0" eaLnBrk="1" latinLnBrk="0" hangingPunct="1">
      <a:defRPr sz="2069" kern="1200">
        <a:solidFill>
          <a:schemeClr val="tx1"/>
        </a:solidFill>
        <a:latin typeface="+mn-lt"/>
        <a:ea typeface="+mn-ea"/>
        <a:cs typeface="+mn-cs"/>
      </a:defRPr>
    </a:lvl8pPr>
    <a:lvl9pPr marL="4204045" algn="l" defTabSz="1051011" rtl="0" eaLnBrk="1" latinLnBrk="0" hangingPunct="1">
      <a:defRPr sz="206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3E4A"/>
    <a:srgbClr val="A03F4C"/>
    <a:srgbClr val="F4F4F4"/>
    <a:srgbClr val="E0C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CA71B-D78D-FAF5-1F14-818A5FEF845D}" v="4" dt="2025-07-04T14:27:32.8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7" autoAdjust="0"/>
    <p:restoredTop sz="94660"/>
  </p:normalViewPr>
  <p:slideViewPr>
    <p:cSldViewPr snapToGrid="0">
      <p:cViewPr varScale="1">
        <p:scale>
          <a:sx n="77" d="100"/>
          <a:sy n="77" d="100"/>
        </p:scale>
        <p:origin x="33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fr-FR"/>
              <a:t>Modifiez le style du titre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5E7235C-1288-41F9-BC73-3990AB0EFED2}" type="datetimeFigureOut">
              <a:rPr lang="fr-FR" smtClean="0"/>
              <a:t>07/07/2025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390867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5E7235C-1288-41F9-BC73-3990AB0EFED2}" type="datetimeFigureOut">
              <a:rPr lang="fr-FR" smtClean="0"/>
              <a:t>07/07/2025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157753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5E7235C-1288-41F9-BC73-3990AB0EFED2}" type="datetimeFigureOut">
              <a:rPr lang="fr-FR" smtClean="0"/>
              <a:t>07/07/2025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30928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5E7235C-1288-41F9-BC73-3990AB0EFED2}" type="datetimeFigureOut">
              <a:rPr lang="fr-FR" smtClean="0"/>
              <a:t>07/07/2025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9563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fr-FR"/>
              <a:t>Modifiez le style du titre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65E7235C-1288-41F9-BC73-3990AB0EFED2}" type="datetimeFigureOut">
              <a:rPr lang="fr-FR" smtClean="0"/>
              <a:t>07/07/2025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380627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5E7235C-1288-41F9-BC73-3990AB0EFED2}" type="datetimeFigureOut">
              <a:rPr lang="fr-FR" smtClean="0"/>
              <a:t>07/07/2025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728502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fr-FR"/>
              <a:t>Modifiez le style du titre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4" name="Content Placeholder 3"/>
          <p:cNvSpPr>
            <a:spLocks noGrp="1"/>
          </p:cNvSpPr>
          <p:nvPr>
            <p:ph sz="half" idx="2"/>
          </p:nvPr>
        </p:nvSpPr>
        <p:spPr>
          <a:xfrm>
            <a:off x="1259683" y="3757613"/>
            <a:ext cx="7736681" cy="552688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a:t>Modifiez les styles du texte du masque</a:t>
            </a:r>
          </a:p>
        </p:txBody>
      </p:sp>
      <p:sp>
        <p:nvSpPr>
          <p:cNvPr id="6" name="Content Placeholder 5"/>
          <p:cNvSpPr>
            <a:spLocks noGrp="1"/>
          </p:cNvSpPr>
          <p:nvPr>
            <p:ph sz="quarter" idx="4"/>
          </p:nvPr>
        </p:nvSpPr>
        <p:spPr>
          <a:xfrm>
            <a:off x="9258300" y="3757613"/>
            <a:ext cx="7774782" cy="552688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5E7235C-1288-41F9-BC73-3990AB0EFED2}" type="datetimeFigureOut">
              <a:rPr lang="fr-FR" smtClean="0"/>
              <a:t>07/07/2025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423496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5E7235C-1288-41F9-BC73-3990AB0EFED2}" type="datetimeFigureOut">
              <a:rPr lang="fr-FR" smtClean="0"/>
              <a:t>07/07/2025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140394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7235C-1288-41F9-BC73-3990AB0EFED2}" type="datetimeFigureOut">
              <a:rPr lang="fr-FR" smtClean="0"/>
              <a:t>07/07/2025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24629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fr-FR"/>
              <a:t>Modifiez le style du titre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5E7235C-1288-41F9-BC73-3990AB0EFED2}" type="datetimeFigureOut">
              <a:rPr lang="fr-FR" smtClean="0"/>
              <a:t>07/07/2025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237758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fr-FR"/>
              <a:t>Modifiez le style du titre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a:t>Modifiez les styles du texte du masque</a:t>
            </a:r>
          </a:p>
        </p:txBody>
      </p:sp>
      <p:sp>
        <p:nvSpPr>
          <p:cNvPr id="5" name="Date Placeholder 4"/>
          <p:cNvSpPr>
            <a:spLocks noGrp="1"/>
          </p:cNvSpPr>
          <p:nvPr>
            <p:ph type="dt" sz="half" idx="10"/>
          </p:nvPr>
        </p:nvSpPr>
        <p:spPr/>
        <p:txBody>
          <a:bodyPr/>
          <a:lstStyle/>
          <a:p>
            <a:fld id="{65E7235C-1288-41F9-BC73-3990AB0EFED2}" type="datetimeFigureOut">
              <a:rPr lang="fr-FR" smtClean="0"/>
              <a:t>07/07/2025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C5392D-040C-466D-BADC-EEB0F8338BAA}" type="slidenum">
              <a:rPr lang="fr-FR" smtClean="0"/>
              <a:t>‹N°›</a:t>
            </a:fld>
            <a:endParaRPr lang="fr-FR"/>
          </a:p>
        </p:txBody>
      </p:sp>
    </p:spTree>
    <p:extLst>
      <p:ext uri="{BB962C8B-B14F-4D97-AF65-F5344CB8AC3E}">
        <p14:creationId xmlns:p14="http://schemas.microsoft.com/office/powerpoint/2010/main" val="16235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5E7235C-1288-41F9-BC73-3990AB0EFED2}" type="datetimeFigureOut">
              <a:rPr lang="fr-FR" smtClean="0"/>
              <a:t>07/07/2025</a:t>
            </a:fld>
            <a:endParaRPr lang="fr-F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AC5392D-040C-466D-BADC-EEB0F8338BAA}" type="slidenum">
              <a:rPr lang="fr-FR" smtClean="0"/>
              <a:t>‹N°›</a:t>
            </a:fld>
            <a:endParaRPr lang="fr-FR"/>
          </a:p>
        </p:txBody>
      </p:sp>
    </p:spTree>
    <p:extLst>
      <p:ext uri="{BB962C8B-B14F-4D97-AF65-F5344CB8AC3E}">
        <p14:creationId xmlns:p14="http://schemas.microsoft.com/office/powerpoint/2010/main" val="1541625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18288000" cy="10287000"/>
          </a:xfrm>
          <a:prstGeom prst="rect">
            <a:avLst/>
          </a:prstGeom>
          <a:solidFill>
            <a:schemeClr val="accent3">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993300"/>
              </a:solidFill>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348" t="18627" r="348" b="-11338"/>
          <a:stretch/>
        </p:blipFill>
        <p:spPr>
          <a:xfrm>
            <a:off x="363854" y="386080"/>
            <a:ext cx="17497425" cy="10799975"/>
          </a:xfrm>
          <a:prstGeom prst="rect">
            <a:avLst/>
          </a:prstGeom>
        </p:spPr>
      </p:pic>
      <p:sp>
        <p:nvSpPr>
          <p:cNvPr id="6" name="Google Shape;83;p13"/>
          <p:cNvSpPr/>
          <p:nvPr/>
        </p:nvSpPr>
        <p:spPr>
          <a:xfrm>
            <a:off x="2081274" y="3343356"/>
            <a:ext cx="4835499" cy="891183"/>
          </a:xfrm>
          <a:prstGeom prst="roundRect">
            <a:avLst>
              <a:gd name="adj" fmla="val 50000"/>
            </a:avLst>
          </a:prstGeom>
          <a:solidFill>
            <a:srgbClr val="A03F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sp>
        <p:nvSpPr>
          <p:cNvPr id="7" name="Google Shape;147;p13"/>
          <p:cNvSpPr txBox="1"/>
          <p:nvPr/>
        </p:nvSpPr>
        <p:spPr>
          <a:xfrm>
            <a:off x="2499770" y="3483162"/>
            <a:ext cx="4045200" cy="628377"/>
          </a:xfrm>
          <a:prstGeom prst="rect">
            <a:avLst/>
          </a:prstGeom>
          <a:noFill/>
          <a:ln>
            <a:noFill/>
          </a:ln>
        </p:spPr>
        <p:txBody>
          <a:bodyPr spcFirstLastPara="1" wrap="square" lIns="0" tIns="0" rIns="0" bIns="0" anchor="t" anchorCtr="0">
            <a:spAutoFit/>
          </a:bodyPr>
          <a:lstStyle/>
          <a:p>
            <a:pPr marL="12700" lvl="0" algn="ctr">
              <a:spcBef>
                <a:spcPts val="100"/>
              </a:spcBef>
              <a:buClrTx/>
              <a:defRPr/>
            </a:pPr>
            <a:r>
              <a:rPr lang="fr-FR" sz="4000" b="1" spc="-275" dirty="0">
                <a:solidFill>
                  <a:schemeClr val="bg1"/>
                </a:solidFill>
                <a:latin typeface="Arial" panose="020B0604020202020204" pitchFamily="34" charset="0"/>
                <a:cs typeface="Arial" panose="020B0604020202020204" pitchFamily="34" charset="0"/>
              </a:rPr>
              <a:t>8 juillet 2025</a:t>
            </a:r>
          </a:p>
        </p:txBody>
      </p:sp>
      <p:sp>
        <p:nvSpPr>
          <p:cNvPr id="8" name="Google Shape;148;p13"/>
          <p:cNvSpPr txBox="1"/>
          <p:nvPr/>
        </p:nvSpPr>
        <p:spPr>
          <a:xfrm>
            <a:off x="246448" y="599742"/>
            <a:ext cx="9080431" cy="2998257"/>
          </a:xfrm>
          <a:prstGeom prst="rect">
            <a:avLst/>
          </a:prstGeom>
          <a:noFill/>
          <a:ln>
            <a:noFill/>
          </a:ln>
        </p:spPr>
        <p:txBody>
          <a:bodyPr spcFirstLastPara="1" wrap="square" lIns="0" tIns="0" rIns="0" bIns="0" anchor="t" anchorCtr="0">
            <a:spAutoFit/>
          </a:bodyPr>
          <a:lstStyle/>
          <a:p>
            <a:pPr marL="12700" lvl="0" algn="ctr">
              <a:spcBef>
                <a:spcPts val="100"/>
              </a:spcBef>
              <a:buClrTx/>
              <a:defRPr/>
            </a:pPr>
            <a:r>
              <a:rPr lang="fr-FR" sz="9000" b="1" dirty="0">
                <a:solidFill>
                  <a:schemeClr val="bg1"/>
                </a:solidFill>
                <a:latin typeface="Paytone One"/>
                <a:ea typeface="Paytone One"/>
                <a:cs typeface="Paytone One"/>
              </a:rPr>
              <a:t>Réunion d'information</a:t>
            </a:r>
          </a:p>
          <a:p>
            <a:pPr marL="0" marR="0" lvl="0" indent="0" algn="l" rtl="0">
              <a:lnSpc>
                <a:spcPct val="100000"/>
              </a:lnSpc>
              <a:spcBef>
                <a:spcPts val="0"/>
              </a:spcBef>
              <a:spcAft>
                <a:spcPts val="0"/>
              </a:spcAft>
              <a:buNone/>
            </a:pPr>
            <a:endParaRPr dirty="0"/>
          </a:p>
        </p:txBody>
      </p:sp>
      <p:grpSp>
        <p:nvGrpSpPr>
          <p:cNvPr id="9" name="Groupe 8"/>
          <p:cNvGrpSpPr/>
          <p:nvPr/>
        </p:nvGrpSpPr>
        <p:grpSpPr>
          <a:xfrm rot="10800000">
            <a:off x="11846560" y="387950"/>
            <a:ext cx="4947773" cy="6114450"/>
            <a:chOff x="4076700" y="2070100"/>
            <a:chExt cx="3482975" cy="5300960"/>
          </a:xfrm>
          <a:solidFill>
            <a:srgbClr val="A03F4C"/>
          </a:solidFill>
        </p:grpSpPr>
        <p:sp>
          <p:nvSpPr>
            <p:cNvPr id="10" name="Rectangle 9"/>
            <p:cNvSpPr/>
            <p:nvPr/>
          </p:nvSpPr>
          <p:spPr>
            <a:xfrm>
              <a:off x="4093028" y="3098800"/>
              <a:ext cx="3466647" cy="42722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11" name="Triangle isocèle 10"/>
            <p:cNvSpPr/>
            <p:nvPr/>
          </p:nvSpPr>
          <p:spPr>
            <a:xfrm>
              <a:off x="4076700" y="2070100"/>
              <a:ext cx="3482975" cy="10287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11"/>
          <p:cNvSpPr/>
          <p:nvPr/>
        </p:nvSpPr>
        <p:spPr>
          <a:xfrm>
            <a:off x="9660166" y="3513103"/>
            <a:ext cx="9144000" cy="1336263"/>
          </a:xfrm>
          <a:prstGeom prst="rect">
            <a:avLst/>
          </a:prstGeom>
          <a:noFill/>
        </p:spPr>
        <p:txBody>
          <a:bodyPr>
            <a:spAutoFit/>
          </a:bodyPr>
          <a:lstStyle/>
          <a:p>
            <a:pPr marL="12700" lvl="0" algn="ctr">
              <a:spcBef>
                <a:spcPts val="100"/>
              </a:spcBef>
              <a:buClrTx/>
              <a:defRPr/>
            </a:pPr>
            <a:r>
              <a:rPr lang="fr-FR" sz="4000" b="1" kern="1200" spc="-275" dirty="0">
                <a:solidFill>
                  <a:schemeClr val="bg1"/>
                </a:solidFill>
                <a:latin typeface="Arial" panose="020B0604020202020204" pitchFamily="34" charset="0"/>
                <a:cs typeface="Arial" panose="020B0604020202020204" pitchFamily="34" charset="0"/>
              </a:rPr>
              <a:t>PORTE DE SAVOIE</a:t>
            </a:r>
          </a:p>
          <a:p>
            <a:pPr marL="12700" lvl="0" algn="ctr">
              <a:spcBef>
                <a:spcPts val="100"/>
              </a:spcBef>
              <a:buClrTx/>
              <a:defRPr/>
            </a:pPr>
            <a:r>
              <a:rPr lang="fr-FR" sz="4000" b="1" kern="1200" spc="-275" dirty="0">
                <a:solidFill>
                  <a:schemeClr val="bg1"/>
                </a:solidFill>
                <a:latin typeface="Arial" panose="020B0604020202020204" pitchFamily="34" charset="0"/>
                <a:cs typeface="Arial" panose="020B0604020202020204" pitchFamily="34" charset="0"/>
              </a:rPr>
              <a:t>Francin</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641" y="7999408"/>
            <a:ext cx="2374290" cy="1545616"/>
          </a:xfrm>
          <a:prstGeom prst="rect">
            <a:avLst/>
          </a:prstGeom>
        </p:spPr>
      </p:pic>
      <p:sp>
        <p:nvSpPr>
          <p:cNvPr id="14" name="Rectangle 13"/>
          <p:cNvSpPr/>
          <p:nvPr/>
        </p:nvSpPr>
        <p:spPr>
          <a:xfrm>
            <a:off x="9529756" y="7140223"/>
            <a:ext cx="9144000" cy="1336263"/>
          </a:xfrm>
          <a:prstGeom prst="rect">
            <a:avLst/>
          </a:prstGeom>
          <a:noFill/>
        </p:spPr>
        <p:txBody>
          <a:bodyPr>
            <a:spAutoFit/>
          </a:bodyPr>
          <a:lstStyle/>
          <a:p>
            <a:pPr marL="12700" lvl="0" algn="ctr">
              <a:spcBef>
                <a:spcPts val="100"/>
              </a:spcBef>
              <a:buClrTx/>
              <a:defRPr/>
            </a:pPr>
            <a:r>
              <a:rPr lang="fr-FR" sz="4000" b="1" kern="1200" spc="-275" dirty="0">
                <a:solidFill>
                  <a:schemeClr val="bg1"/>
                </a:solidFill>
                <a:latin typeface="Arial" panose="020B0604020202020204" pitchFamily="34" charset="0"/>
                <a:cs typeface="Arial" panose="020B0604020202020204" pitchFamily="34" charset="0"/>
              </a:rPr>
              <a:t>Présentation du projet immobilier</a:t>
            </a:r>
          </a:p>
          <a:p>
            <a:pPr marL="12700" lvl="0" algn="ctr">
              <a:spcBef>
                <a:spcPts val="100"/>
              </a:spcBef>
              <a:buClrTx/>
              <a:defRPr/>
            </a:pPr>
            <a:r>
              <a:rPr lang="fr-FR" sz="4000" b="1" spc="-275" dirty="0">
                <a:solidFill>
                  <a:schemeClr val="bg1"/>
                </a:solidFill>
                <a:latin typeface="Arial" panose="020B0604020202020204" pitchFamily="34" charset="0"/>
                <a:cs typeface="Arial" panose="020B0604020202020204" pitchFamily="34" charset="0"/>
              </a:rPr>
              <a:t>Montée Des Côtes Francin</a:t>
            </a:r>
            <a:r>
              <a:rPr lang="fr-FR" sz="4000" b="1" kern="1200" spc="-275" dirty="0">
                <a:solidFill>
                  <a:schemeClr val="bg1"/>
                </a:solidFill>
                <a:latin typeface="Arial" panose="020B0604020202020204" pitchFamily="34" charset="0"/>
                <a:cs typeface="Arial" panose="020B0604020202020204" pitchFamily="34" charset="0"/>
              </a:rPr>
              <a:t> </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8640" y="910590"/>
            <a:ext cx="2125980" cy="2196846"/>
          </a:xfrm>
          <a:prstGeom prst="rect">
            <a:avLst/>
          </a:prstGeom>
        </p:spPr>
      </p:pic>
      <p:sp>
        <p:nvSpPr>
          <p:cNvPr id="16" name="Rectangle 15">
            <a:extLst>
              <a:ext uri="{FF2B5EF4-FFF2-40B4-BE49-F238E27FC236}">
                <a16:creationId xmlns:a16="http://schemas.microsoft.com/office/drawing/2014/main" id="{0D64A601-D488-47E7-BFEC-977FBFEF5A35}"/>
              </a:ext>
            </a:extLst>
          </p:cNvPr>
          <p:cNvSpPr/>
          <p:nvPr/>
        </p:nvSpPr>
        <p:spPr>
          <a:xfrm>
            <a:off x="1437421" y="5440063"/>
            <a:ext cx="9144000" cy="707886"/>
          </a:xfrm>
          <a:prstGeom prst="rect">
            <a:avLst/>
          </a:prstGeom>
          <a:noFill/>
        </p:spPr>
        <p:txBody>
          <a:bodyPr>
            <a:spAutoFit/>
          </a:bodyPr>
          <a:lstStyle/>
          <a:p>
            <a:pPr marL="12700" lvl="0" algn="ctr">
              <a:spcBef>
                <a:spcPts val="100"/>
              </a:spcBef>
              <a:buClrTx/>
              <a:defRPr/>
            </a:pPr>
            <a:r>
              <a:rPr lang="fr-FR" sz="4000" b="1" spc="-275" dirty="0">
                <a:solidFill>
                  <a:schemeClr val="bg1"/>
                </a:solidFill>
                <a:latin typeface="Arial" panose="020B0604020202020204" pitchFamily="34" charset="0"/>
                <a:cs typeface="Arial" panose="020B0604020202020204" pitchFamily="34" charset="0"/>
              </a:rPr>
              <a:t>Le Mot de Monsieur Le Maire,</a:t>
            </a:r>
            <a:endParaRPr lang="fr-FR" sz="4000" b="1" kern="1200" spc="-275"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177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472327"/>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1859564" y="567556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Plan R+1</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pic>
        <p:nvPicPr>
          <p:cNvPr id="12" name="Image 11">
            <a:extLst>
              <a:ext uri="{FF2B5EF4-FFF2-40B4-BE49-F238E27FC236}">
                <a16:creationId xmlns:a16="http://schemas.microsoft.com/office/drawing/2014/main" id="{B68317B2-F9E0-4218-91CD-6086F5AEEB7D}"/>
              </a:ext>
            </a:extLst>
          </p:cNvPr>
          <p:cNvPicPr>
            <a:picLocks noChangeAspect="1"/>
          </p:cNvPicPr>
          <p:nvPr/>
        </p:nvPicPr>
        <p:blipFill rotWithShape="1">
          <a:blip r:embed="rId4"/>
          <a:srcRect l="1071" t="2084" r="731"/>
          <a:stretch/>
        </p:blipFill>
        <p:spPr>
          <a:xfrm>
            <a:off x="6126480" y="2669138"/>
            <a:ext cx="11387093" cy="7142909"/>
          </a:xfrm>
          <a:prstGeom prst="rect">
            <a:avLst/>
          </a:prstGeom>
        </p:spPr>
      </p:pic>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A03F4C"/>
                </a:solidFill>
                <a:latin typeface="Paytone One"/>
                <a:sym typeface="Paytone One"/>
              </a:rPr>
              <a:t>				</a:t>
            </a:r>
            <a:r>
              <a:rPr lang="en-US" sz="2000" b="1" dirty="0">
                <a:solidFill>
                  <a:srgbClr val="A03F4C"/>
                </a:solidFill>
                <a:latin typeface="Paytone One"/>
                <a:sym typeface="Paytone One"/>
              </a:rPr>
              <a:t>Stade APS</a:t>
            </a:r>
            <a:endParaRPr lang="en-US" sz="2000" b="1" dirty="0">
              <a:solidFill>
                <a:srgbClr val="A03F4C"/>
              </a:solidFill>
            </a:endParaRPr>
          </a:p>
        </p:txBody>
      </p:sp>
      <p:pic>
        <p:nvPicPr>
          <p:cNvPr id="19" name="Image 18">
            <a:extLst>
              <a:ext uri="{FF2B5EF4-FFF2-40B4-BE49-F238E27FC236}">
                <a16:creationId xmlns:a16="http://schemas.microsoft.com/office/drawing/2014/main" id="{8E98E629-CADE-462E-9AC5-315716F2CEB9}"/>
              </a:ext>
            </a:extLst>
          </p:cNvPr>
          <p:cNvPicPr>
            <a:picLocks noChangeAspect="1"/>
          </p:cNvPicPr>
          <p:nvPr/>
        </p:nvPicPr>
        <p:blipFill>
          <a:blip r:embed="rId5"/>
          <a:stretch>
            <a:fillRect/>
          </a:stretch>
        </p:blipFill>
        <p:spPr>
          <a:xfrm>
            <a:off x="2063280" y="8419793"/>
            <a:ext cx="2879582" cy="1303297"/>
          </a:xfrm>
          <a:prstGeom prst="rect">
            <a:avLst/>
          </a:prstGeom>
        </p:spPr>
      </p:pic>
    </p:spTree>
    <p:extLst>
      <p:ext uri="{BB962C8B-B14F-4D97-AF65-F5344CB8AC3E}">
        <p14:creationId xmlns:p14="http://schemas.microsoft.com/office/powerpoint/2010/main" val="30607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472327"/>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1859564" y="567556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Plan R+2</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pic>
        <p:nvPicPr>
          <p:cNvPr id="3" name="Image 2">
            <a:extLst>
              <a:ext uri="{FF2B5EF4-FFF2-40B4-BE49-F238E27FC236}">
                <a16:creationId xmlns:a16="http://schemas.microsoft.com/office/drawing/2014/main" id="{4A8708CD-A309-4F94-9F22-CCDAA989C2D5}"/>
              </a:ext>
            </a:extLst>
          </p:cNvPr>
          <p:cNvPicPr>
            <a:picLocks noChangeAspect="1"/>
          </p:cNvPicPr>
          <p:nvPr/>
        </p:nvPicPr>
        <p:blipFill rotWithShape="1">
          <a:blip r:embed="rId4"/>
          <a:srcRect l="900" t="2950"/>
          <a:stretch/>
        </p:blipFill>
        <p:spPr>
          <a:xfrm>
            <a:off x="6087290" y="2682544"/>
            <a:ext cx="11417241" cy="7128845"/>
          </a:xfrm>
          <a:prstGeom prst="rect">
            <a:avLst/>
          </a:prstGeom>
        </p:spPr>
      </p:pic>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A03F4C"/>
                </a:solidFill>
                <a:latin typeface="Paytone One"/>
                <a:sym typeface="Paytone One"/>
              </a:rPr>
              <a:t>				</a:t>
            </a:r>
            <a:r>
              <a:rPr lang="en-US" sz="2000" b="1" dirty="0">
                <a:solidFill>
                  <a:srgbClr val="A03F4C"/>
                </a:solidFill>
                <a:latin typeface="Paytone One"/>
                <a:sym typeface="Paytone One"/>
              </a:rPr>
              <a:t>Stade APS</a:t>
            </a:r>
            <a:endParaRPr sz="2000" b="1" dirty="0">
              <a:solidFill>
                <a:srgbClr val="A03F4C"/>
              </a:solidFill>
            </a:endParaRPr>
          </a:p>
        </p:txBody>
      </p:sp>
      <p:pic>
        <p:nvPicPr>
          <p:cNvPr id="19" name="Image 18">
            <a:extLst>
              <a:ext uri="{FF2B5EF4-FFF2-40B4-BE49-F238E27FC236}">
                <a16:creationId xmlns:a16="http://schemas.microsoft.com/office/drawing/2014/main" id="{8154B402-9D76-4201-A9E5-F9A7BDA2393C}"/>
              </a:ext>
            </a:extLst>
          </p:cNvPr>
          <p:cNvPicPr>
            <a:picLocks noChangeAspect="1"/>
          </p:cNvPicPr>
          <p:nvPr/>
        </p:nvPicPr>
        <p:blipFill>
          <a:blip r:embed="rId5"/>
          <a:stretch>
            <a:fillRect/>
          </a:stretch>
        </p:blipFill>
        <p:spPr>
          <a:xfrm>
            <a:off x="2070078" y="8419793"/>
            <a:ext cx="2879582" cy="1303297"/>
          </a:xfrm>
          <a:prstGeom prst="rect">
            <a:avLst/>
          </a:prstGeom>
        </p:spPr>
      </p:pic>
    </p:spTree>
    <p:extLst>
      <p:ext uri="{BB962C8B-B14F-4D97-AF65-F5344CB8AC3E}">
        <p14:creationId xmlns:p14="http://schemas.microsoft.com/office/powerpoint/2010/main" val="5803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472327"/>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1383576" y="567556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Plan Combles</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pic>
        <p:nvPicPr>
          <p:cNvPr id="12" name="Image 11">
            <a:extLst>
              <a:ext uri="{FF2B5EF4-FFF2-40B4-BE49-F238E27FC236}">
                <a16:creationId xmlns:a16="http://schemas.microsoft.com/office/drawing/2014/main" id="{8E78ECFD-D1CF-47D3-8A51-D9C99F652A4C}"/>
              </a:ext>
            </a:extLst>
          </p:cNvPr>
          <p:cNvPicPr>
            <a:picLocks noChangeAspect="1"/>
          </p:cNvPicPr>
          <p:nvPr/>
        </p:nvPicPr>
        <p:blipFill rotWithShape="1">
          <a:blip r:embed="rId4"/>
          <a:srcRect l="1816" t="2053" b="1209"/>
          <a:stretch/>
        </p:blipFill>
        <p:spPr>
          <a:xfrm>
            <a:off x="6178730" y="2590776"/>
            <a:ext cx="11429767" cy="7199299"/>
          </a:xfrm>
          <a:prstGeom prst="rect">
            <a:avLst/>
          </a:prstGeom>
        </p:spPr>
      </p:pic>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A03F4C"/>
                </a:solidFill>
                <a:latin typeface="Paytone One"/>
                <a:sym typeface="Paytone One"/>
              </a:rPr>
              <a:t>				</a:t>
            </a:r>
            <a:r>
              <a:rPr lang="en-US" sz="2000" b="1" dirty="0">
                <a:solidFill>
                  <a:srgbClr val="A03F4C"/>
                </a:solidFill>
                <a:latin typeface="Paytone One"/>
                <a:sym typeface="Paytone One"/>
              </a:rPr>
              <a:t>Stade APS</a:t>
            </a:r>
            <a:endParaRPr sz="2000" b="1" dirty="0">
              <a:solidFill>
                <a:srgbClr val="A03F4C"/>
              </a:solidFill>
            </a:endParaRPr>
          </a:p>
        </p:txBody>
      </p:sp>
      <p:pic>
        <p:nvPicPr>
          <p:cNvPr id="19" name="Image 18">
            <a:extLst>
              <a:ext uri="{FF2B5EF4-FFF2-40B4-BE49-F238E27FC236}">
                <a16:creationId xmlns:a16="http://schemas.microsoft.com/office/drawing/2014/main" id="{2EFD2B70-7B57-42B2-92D5-2AE3DC0187CE}"/>
              </a:ext>
            </a:extLst>
          </p:cNvPr>
          <p:cNvPicPr>
            <a:picLocks noChangeAspect="1"/>
          </p:cNvPicPr>
          <p:nvPr/>
        </p:nvPicPr>
        <p:blipFill>
          <a:blip r:embed="rId5"/>
          <a:stretch>
            <a:fillRect/>
          </a:stretch>
        </p:blipFill>
        <p:spPr>
          <a:xfrm>
            <a:off x="2066220" y="8419793"/>
            <a:ext cx="2879582" cy="1303297"/>
          </a:xfrm>
          <a:prstGeom prst="rect">
            <a:avLst/>
          </a:prstGeom>
        </p:spPr>
      </p:pic>
    </p:spTree>
    <p:extLst>
      <p:ext uri="{BB962C8B-B14F-4D97-AF65-F5344CB8AC3E}">
        <p14:creationId xmlns:p14="http://schemas.microsoft.com/office/powerpoint/2010/main" val="364322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472327"/>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1671674" y="567556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Typologie</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993300"/>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993300"/>
                </a:solidFill>
                <a:latin typeface="Paytone One"/>
                <a:sym typeface="Paytone One"/>
              </a:rPr>
              <a:t>				</a:t>
            </a:r>
            <a:r>
              <a:rPr lang="en-US" sz="2000" b="1" dirty="0">
                <a:solidFill>
                  <a:srgbClr val="993300"/>
                </a:solidFill>
                <a:latin typeface="Paytone One"/>
                <a:sym typeface="Paytone One"/>
              </a:rPr>
              <a:t>Stade APS</a:t>
            </a:r>
            <a:endParaRPr sz="2000" b="1" dirty="0">
              <a:solidFill>
                <a:srgbClr val="993300"/>
              </a:solidFill>
            </a:endParaRPr>
          </a:p>
        </p:txBody>
      </p:sp>
      <p:pic>
        <p:nvPicPr>
          <p:cNvPr id="16" name="Image 15">
            <a:extLst>
              <a:ext uri="{FF2B5EF4-FFF2-40B4-BE49-F238E27FC236}">
                <a16:creationId xmlns:a16="http://schemas.microsoft.com/office/drawing/2014/main" id="{FE2BD742-E2FF-4E3F-980D-5AD8227CAAAC}"/>
              </a:ext>
            </a:extLst>
          </p:cNvPr>
          <p:cNvPicPr>
            <a:picLocks noChangeAspect="1"/>
          </p:cNvPicPr>
          <p:nvPr/>
        </p:nvPicPr>
        <p:blipFill>
          <a:blip r:embed="rId4"/>
          <a:stretch>
            <a:fillRect/>
          </a:stretch>
        </p:blipFill>
        <p:spPr>
          <a:xfrm>
            <a:off x="2062350" y="8419793"/>
            <a:ext cx="2879582" cy="1303297"/>
          </a:xfrm>
          <a:prstGeom prst="rect">
            <a:avLst/>
          </a:prstGeom>
        </p:spPr>
      </p:pic>
      <p:grpSp>
        <p:nvGrpSpPr>
          <p:cNvPr id="20" name="Group 5"/>
          <p:cNvGrpSpPr/>
          <p:nvPr/>
        </p:nvGrpSpPr>
        <p:grpSpPr>
          <a:xfrm>
            <a:off x="9256392" y="4027619"/>
            <a:ext cx="812058" cy="71831"/>
            <a:chOff x="0" y="0"/>
            <a:chExt cx="241073" cy="21324"/>
          </a:xfrm>
          <a:solidFill>
            <a:srgbClr val="A03F4C"/>
          </a:solidFill>
        </p:grpSpPr>
        <p:sp>
          <p:nvSpPr>
            <p:cNvPr id="21" name="Freeform 6"/>
            <p:cNvSpPr/>
            <p:nvPr/>
          </p:nvSpPr>
          <p:spPr>
            <a:xfrm>
              <a:off x="0" y="0"/>
              <a:ext cx="241073" cy="21324"/>
            </a:xfrm>
            <a:custGeom>
              <a:avLst/>
              <a:gdLst/>
              <a:ahLst/>
              <a:cxnLst/>
              <a:rect l="l" t="t" r="r" b="b"/>
              <a:pathLst>
                <a:path w="241073" h="21324">
                  <a:moveTo>
                    <a:pt x="0" y="0"/>
                  </a:moveTo>
                  <a:lnTo>
                    <a:pt x="241073" y="0"/>
                  </a:lnTo>
                  <a:lnTo>
                    <a:pt x="241073" y="21324"/>
                  </a:lnTo>
                  <a:lnTo>
                    <a:pt x="0" y="21324"/>
                  </a:lnTo>
                  <a:close/>
                </a:path>
              </a:pathLst>
            </a:custGeom>
            <a:grpFill/>
          </p:spPr>
        </p:sp>
        <p:sp>
          <p:nvSpPr>
            <p:cNvPr id="22" name="TextBox 7"/>
            <p:cNvSpPr txBox="1"/>
            <p:nvPr/>
          </p:nvSpPr>
          <p:spPr>
            <a:xfrm>
              <a:off x="0" y="-38100"/>
              <a:ext cx="241073" cy="59424"/>
            </a:xfrm>
            <a:prstGeom prst="rect">
              <a:avLst/>
            </a:prstGeom>
            <a:grpFill/>
          </p:spPr>
          <p:txBody>
            <a:bodyPr lIns="33867" tIns="33867" rIns="33867" bIns="33867" rtlCol="0" anchor="ctr"/>
            <a:lstStyle/>
            <a:p>
              <a:pPr algn="ctr">
                <a:lnSpc>
                  <a:spcPts val="1773"/>
                </a:lnSpc>
              </a:pPr>
              <a:endParaRPr sz="1200"/>
            </a:p>
          </p:txBody>
        </p:sp>
      </p:grpSp>
      <p:sp>
        <p:nvSpPr>
          <p:cNvPr id="23" name="Freeform 10"/>
          <p:cNvSpPr/>
          <p:nvPr/>
        </p:nvSpPr>
        <p:spPr>
          <a:xfrm>
            <a:off x="7173591" y="4281619"/>
            <a:ext cx="4461818" cy="2366116"/>
          </a:xfrm>
          <a:custGeom>
            <a:avLst/>
            <a:gdLst/>
            <a:ahLst/>
            <a:cxnLst/>
            <a:rect l="l" t="t" r="r" b="b"/>
            <a:pathLst>
              <a:path w="1782597" h="345710">
                <a:moveTo>
                  <a:pt x="0" y="0"/>
                </a:moveTo>
                <a:lnTo>
                  <a:pt x="1782597" y="0"/>
                </a:lnTo>
                <a:lnTo>
                  <a:pt x="1782597" y="345710"/>
                </a:lnTo>
                <a:lnTo>
                  <a:pt x="0" y="345710"/>
                </a:lnTo>
                <a:close/>
              </a:path>
            </a:pathLst>
          </a:custGeom>
          <a:solidFill>
            <a:srgbClr val="E0C6A0"/>
          </a:solidFill>
        </p:spPr>
      </p:sp>
      <p:sp>
        <p:nvSpPr>
          <p:cNvPr id="25" name="TextBox 39"/>
          <p:cNvSpPr txBox="1"/>
          <p:nvPr/>
        </p:nvSpPr>
        <p:spPr>
          <a:xfrm>
            <a:off x="7549264" y="4695490"/>
            <a:ext cx="3834353" cy="1477328"/>
          </a:xfrm>
          <a:prstGeom prst="rect">
            <a:avLst/>
          </a:prstGeom>
        </p:spPr>
        <p:txBody>
          <a:bodyPr wrap="square" lIns="0" tIns="0" rIns="0" bIns="0" rtlCol="0" anchor="t">
            <a:spAutoFit/>
          </a:bodyPr>
          <a:lstStyle/>
          <a:p>
            <a:pPr marL="0" lvl="4"/>
            <a:r>
              <a:rPr lang="fr-FR" sz="3200" b="1" dirty="0">
                <a:solidFill>
                  <a:schemeClr val="bg1"/>
                </a:solidFill>
                <a:latin typeface="Outfit" pitchFamily="50" charset="0"/>
              </a:rPr>
              <a:t>Différentes surfaces pour une même granulométrie : </a:t>
            </a:r>
          </a:p>
        </p:txBody>
      </p:sp>
      <p:sp>
        <p:nvSpPr>
          <p:cNvPr id="26" name="Arc plein 25"/>
          <p:cNvSpPr/>
          <p:nvPr/>
        </p:nvSpPr>
        <p:spPr>
          <a:xfrm>
            <a:off x="6113417" y="6218646"/>
            <a:ext cx="2581259" cy="2527697"/>
          </a:xfrm>
          <a:prstGeom prst="blockArc">
            <a:avLst>
              <a:gd name="adj1" fmla="val 5368162"/>
              <a:gd name="adj2" fmla="val 16363782"/>
              <a:gd name="adj3" fmla="val 17265"/>
            </a:avLst>
          </a:prstGeom>
          <a:solidFill>
            <a:srgbClr val="A03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graphicFrame>
        <p:nvGraphicFramePr>
          <p:cNvPr id="27" name="Tableau 26">
            <a:extLst>
              <a:ext uri="{FF2B5EF4-FFF2-40B4-BE49-F238E27FC236}">
                <a16:creationId xmlns:a16="http://schemas.microsoft.com/office/drawing/2014/main" id="{6FADFD6A-9027-457D-B69B-C03C3976A4BE}"/>
              </a:ext>
            </a:extLst>
          </p:cNvPr>
          <p:cNvGraphicFramePr>
            <a:graphicFrameLocks noGrp="1"/>
          </p:cNvGraphicFramePr>
          <p:nvPr>
            <p:extLst>
              <p:ext uri="{D42A27DB-BD31-4B8C-83A1-F6EECF244321}">
                <p14:modId xmlns:p14="http://schemas.microsoft.com/office/powerpoint/2010/main" val="2040377972"/>
              </p:ext>
            </p:extLst>
          </p:nvPr>
        </p:nvGraphicFramePr>
        <p:xfrm>
          <a:off x="7319365" y="7130837"/>
          <a:ext cx="5694270" cy="2569755"/>
        </p:xfrm>
        <a:graphic>
          <a:graphicData uri="http://schemas.openxmlformats.org/drawingml/2006/table">
            <a:tbl>
              <a:tblPr firstRow="1" firstCol="1" bandRow="1">
                <a:tableStyleId>{5C22544A-7EE6-4342-B048-85BDC9FD1C3A}</a:tableStyleId>
              </a:tblPr>
              <a:tblGrid>
                <a:gridCol w="2517993">
                  <a:extLst>
                    <a:ext uri="{9D8B030D-6E8A-4147-A177-3AD203B41FA5}">
                      <a16:colId xmlns:a16="http://schemas.microsoft.com/office/drawing/2014/main" val="4069285898"/>
                    </a:ext>
                  </a:extLst>
                </a:gridCol>
                <a:gridCol w="3176277">
                  <a:extLst>
                    <a:ext uri="{9D8B030D-6E8A-4147-A177-3AD203B41FA5}">
                      <a16:colId xmlns:a16="http://schemas.microsoft.com/office/drawing/2014/main" val="613557630"/>
                    </a:ext>
                  </a:extLst>
                </a:gridCol>
              </a:tblGrid>
              <a:tr h="1027902">
                <a:tc>
                  <a:txBody>
                    <a:bodyPr/>
                    <a:lstStyle/>
                    <a:p>
                      <a:pPr algn="ctr">
                        <a:lnSpc>
                          <a:spcPct val="150000"/>
                        </a:lnSpc>
                      </a:pPr>
                      <a:r>
                        <a:rPr lang="fr-FR" sz="2000" dirty="0">
                          <a:effectLst/>
                          <a:latin typeface="Outfit" pitchFamily="50" charset="0"/>
                        </a:rPr>
                        <a:t>Typologie envisagée</a:t>
                      </a:r>
                      <a:endParaRPr lang="fr-FR" sz="1100" dirty="0">
                        <a:solidFill>
                          <a:srgbClr val="FFFFFF"/>
                        </a:solidFill>
                        <a:effectLst/>
                        <a:latin typeface="Outfit" pitchFamily="50" charset="0"/>
                        <a:ea typeface="Times New Roman" panose="02020603050405020304" pitchFamily="18" charset="0"/>
                        <a:cs typeface="Times New Roman" panose="02020603050405020304" pitchFamily="18" charset="0"/>
                      </a:endParaRPr>
                    </a:p>
                  </a:txBody>
                  <a:tcPr marL="45720" marR="45720" marT="0" marB="0" anchor="ctr">
                    <a:solidFill>
                      <a:srgbClr val="002250"/>
                    </a:solidFill>
                  </a:tcPr>
                </a:tc>
                <a:tc>
                  <a:txBody>
                    <a:bodyPr/>
                    <a:lstStyle/>
                    <a:p>
                      <a:pPr algn="ctr">
                        <a:lnSpc>
                          <a:spcPct val="150000"/>
                        </a:lnSpc>
                      </a:pPr>
                      <a:r>
                        <a:rPr lang="fr-FR" sz="2000" dirty="0">
                          <a:effectLst/>
                          <a:latin typeface="Outfit" pitchFamily="50" charset="0"/>
                        </a:rPr>
                        <a:t>Surfaces  envisagées</a:t>
                      </a:r>
                      <a:endParaRPr lang="fr-FR" sz="1100" dirty="0">
                        <a:solidFill>
                          <a:srgbClr val="FFFFFF"/>
                        </a:solidFill>
                        <a:effectLst/>
                        <a:latin typeface="Outfit" pitchFamily="50" charset="0"/>
                        <a:ea typeface="Times New Roman" panose="02020603050405020304" pitchFamily="18" charset="0"/>
                        <a:cs typeface="Times New Roman" panose="02020603050405020304" pitchFamily="18" charset="0"/>
                      </a:endParaRPr>
                    </a:p>
                  </a:txBody>
                  <a:tcPr marL="45720" marR="45720" marT="0" marB="0" anchor="ctr">
                    <a:solidFill>
                      <a:srgbClr val="002250"/>
                    </a:solidFill>
                  </a:tcPr>
                </a:tc>
                <a:extLst>
                  <a:ext uri="{0D108BD9-81ED-4DB2-BD59-A6C34878D82A}">
                    <a16:rowId xmlns:a16="http://schemas.microsoft.com/office/drawing/2014/main" val="274010398"/>
                  </a:ext>
                </a:extLst>
              </a:tr>
              <a:tr h="513951">
                <a:tc>
                  <a:txBody>
                    <a:bodyPr/>
                    <a:lstStyle/>
                    <a:p>
                      <a:pPr algn="ctr">
                        <a:lnSpc>
                          <a:spcPct val="150000"/>
                        </a:lnSpc>
                      </a:pPr>
                      <a:r>
                        <a:rPr lang="fr-FR" sz="2000" dirty="0">
                          <a:effectLst/>
                          <a:latin typeface="Outfit" pitchFamily="50" charset="0"/>
                        </a:rPr>
                        <a:t>4 T2 (20 %)</a:t>
                      </a:r>
                      <a:endParaRPr lang="fr-FR" sz="1100" dirty="0">
                        <a:solidFill>
                          <a:srgbClr val="FFFFFF"/>
                        </a:solidFill>
                        <a:effectLst/>
                        <a:latin typeface="Outfit" pitchFamily="50" charset="0"/>
                        <a:ea typeface="Times New Roman" panose="02020603050405020304" pitchFamily="18" charset="0"/>
                        <a:cs typeface="Times New Roman" panose="02020603050405020304" pitchFamily="18" charset="0"/>
                      </a:endParaRPr>
                    </a:p>
                  </a:txBody>
                  <a:tcPr marL="45720" marR="45720" marT="0" marB="0" anchor="ctr">
                    <a:solidFill>
                      <a:srgbClr val="002250"/>
                    </a:solidFill>
                  </a:tcPr>
                </a:tc>
                <a:tc>
                  <a:txBody>
                    <a:bodyPr/>
                    <a:lstStyle/>
                    <a:p>
                      <a:pPr algn="ctr">
                        <a:lnSpc>
                          <a:spcPct val="150000"/>
                        </a:lnSpc>
                      </a:pPr>
                      <a:r>
                        <a:rPr lang="fr-FR" sz="2000" dirty="0">
                          <a:effectLst/>
                          <a:latin typeface="Outfit" pitchFamily="50" charset="0"/>
                        </a:rPr>
                        <a:t>46 m² </a:t>
                      </a:r>
                      <a:r>
                        <a:rPr lang="fr-FR" sz="2000" dirty="0">
                          <a:effectLst/>
                          <a:latin typeface="Outfit" pitchFamily="50" charset="0"/>
                          <a:sym typeface="Wingdings" panose="05000000000000000000" pitchFamily="2" charset="2"/>
                        </a:rPr>
                        <a:t> 50 m²</a:t>
                      </a:r>
                      <a:endParaRPr lang="fr-FR" sz="1100" b="1" dirty="0">
                        <a:solidFill>
                          <a:srgbClr val="FFFFFF"/>
                        </a:solidFill>
                        <a:effectLst/>
                        <a:latin typeface="Outfit" pitchFamily="50" charset="0"/>
                        <a:ea typeface="Times New Roman" panose="02020603050405020304" pitchFamily="18" charset="0"/>
                        <a:cs typeface="Times New Roman" panose="02020603050405020304" pitchFamily="18" charset="0"/>
                      </a:endParaRPr>
                    </a:p>
                  </a:txBody>
                  <a:tcPr marL="45720" marR="45720" marT="0" marB="0" anchor="ctr"/>
                </a:tc>
                <a:extLst>
                  <a:ext uri="{0D108BD9-81ED-4DB2-BD59-A6C34878D82A}">
                    <a16:rowId xmlns:a16="http://schemas.microsoft.com/office/drawing/2014/main" val="3714636462"/>
                  </a:ext>
                </a:extLst>
              </a:tr>
              <a:tr h="513951">
                <a:tc>
                  <a:txBody>
                    <a:bodyPr/>
                    <a:lstStyle/>
                    <a:p>
                      <a:pPr algn="ctr">
                        <a:lnSpc>
                          <a:spcPct val="150000"/>
                        </a:lnSpc>
                      </a:pPr>
                      <a:r>
                        <a:rPr lang="fr-FR" sz="2000" dirty="0">
                          <a:effectLst/>
                          <a:latin typeface="Outfit" pitchFamily="50" charset="0"/>
                        </a:rPr>
                        <a:t>12 T3 (60 %)</a:t>
                      </a:r>
                      <a:endParaRPr lang="fr-FR" sz="1100" dirty="0">
                        <a:solidFill>
                          <a:srgbClr val="FFFFFF"/>
                        </a:solidFill>
                        <a:effectLst/>
                        <a:latin typeface="Outfit" pitchFamily="50" charset="0"/>
                        <a:ea typeface="Times New Roman" panose="02020603050405020304" pitchFamily="18" charset="0"/>
                        <a:cs typeface="Times New Roman" panose="02020603050405020304" pitchFamily="18" charset="0"/>
                      </a:endParaRPr>
                    </a:p>
                  </a:txBody>
                  <a:tcPr marL="45720" marR="45720" marT="0" marB="0" anchor="ctr">
                    <a:solidFill>
                      <a:srgbClr val="002250"/>
                    </a:solidFill>
                  </a:tcPr>
                </a:tc>
                <a:tc>
                  <a:txBody>
                    <a:bodyPr/>
                    <a:lstStyle/>
                    <a:p>
                      <a:pPr algn="ctr">
                        <a:lnSpc>
                          <a:spcPct val="150000"/>
                        </a:lnSpc>
                      </a:pPr>
                      <a:r>
                        <a:rPr lang="fr-FR" sz="2000" dirty="0">
                          <a:effectLst/>
                          <a:latin typeface="Outfit" pitchFamily="50" charset="0"/>
                        </a:rPr>
                        <a:t>64 m² </a:t>
                      </a:r>
                      <a:r>
                        <a:rPr lang="fr-FR" sz="2000" dirty="0">
                          <a:effectLst/>
                          <a:latin typeface="Outfit" pitchFamily="50" charset="0"/>
                          <a:sym typeface="Wingdings" panose="05000000000000000000" pitchFamily="2" charset="2"/>
                        </a:rPr>
                        <a:t> 70 m²</a:t>
                      </a:r>
                      <a:endParaRPr lang="fr-FR" sz="1100" b="1" dirty="0">
                        <a:solidFill>
                          <a:srgbClr val="FFFFFF"/>
                        </a:solidFill>
                        <a:effectLst/>
                        <a:latin typeface="Outfit" pitchFamily="50" charset="0"/>
                        <a:ea typeface="Times New Roman" panose="02020603050405020304" pitchFamily="18" charset="0"/>
                        <a:cs typeface="Times New Roman" panose="02020603050405020304" pitchFamily="18" charset="0"/>
                      </a:endParaRPr>
                    </a:p>
                  </a:txBody>
                  <a:tcPr marL="45720" marR="45720" marT="0" marB="0" anchor="ctr"/>
                </a:tc>
                <a:extLst>
                  <a:ext uri="{0D108BD9-81ED-4DB2-BD59-A6C34878D82A}">
                    <a16:rowId xmlns:a16="http://schemas.microsoft.com/office/drawing/2014/main" val="3564078659"/>
                  </a:ext>
                </a:extLst>
              </a:tr>
              <a:tr h="513951">
                <a:tc>
                  <a:txBody>
                    <a:bodyPr/>
                    <a:lstStyle/>
                    <a:p>
                      <a:pPr algn="ctr">
                        <a:lnSpc>
                          <a:spcPct val="150000"/>
                        </a:lnSpc>
                      </a:pPr>
                      <a:r>
                        <a:rPr lang="fr-FR" sz="2000" dirty="0">
                          <a:effectLst/>
                          <a:latin typeface="Outfit" pitchFamily="50" charset="0"/>
                        </a:rPr>
                        <a:t>4 T4/T5 (20 %)</a:t>
                      </a:r>
                      <a:endParaRPr lang="fr-FR" sz="2000" dirty="0">
                        <a:solidFill>
                          <a:srgbClr val="FFFFFF"/>
                        </a:solidFill>
                        <a:effectLst/>
                        <a:latin typeface="Outfit" pitchFamily="50" charset="0"/>
                        <a:ea typeface="Times New Roman" panose="02020603050405020304" pitchFamily="18" charset="0"/>
                        <a:cs typeface="Calibri" panose="020F0502020204030204" pitchFamily="34" charset="0"/>
                      </a:endParaRPr>
                    </a:p>
                  </a:txBody>
                  <a:tcPr marL="45720" marR="45720" marT="0" marB="0" anchor="ctr">
                    <a:solidFill>
                      <a:srgbClr val="002250"/>
                    </a:solidFill>
                  </a:tcPr>
                </a:tc>
                <a:tc>
                  <a:txBody>
                    <a:bodyPr/>
                    <a:lstStyle/>
                    <a:p>
                      <a:pPr algn="ctr">
                        <a:lnSpc>
                          <a:spcPct val="150000"/>
                        </a:lnSpc>
                      </a:pPr>
                      <a:r>
                        <a:rPr lang="fr-FR" sz="2000" dirty="0">
                          <a:effectLst/>
                          <a:latin typeface="Outfit" pitchFamily="50" charset="0"/>
                        </a:rPr>
                        <a:t>82 m² </a:t>
                      </a:r>
                      <a:r>
                        <a:rPr lang="fr-FR" sz="2000" dirty="0">
                          <a:effectLst/>
                          <a:latin typeface="Outfit" pitchFamily="50" charset="0"/>
                          <a:sym typeface="Wingdings" panose="05000000000000000000" pitchFamily="2" charset="2"/>
                        </a:rPr>
                        <a:t> 107 m²</a:t>
                      </a:r>
                      <a:endParaRPr lang="fr-FR" sz="1100" b="1" dirty="0">
                        <a:solidFill>
                          <a:srgbClr val="FFFFFF"/>
                        </a:solidFill>
                        <a:effectLst/>
                        <a:latin typeface="Outfit" pitchFamily="50" charset="0"/>
                        <a:ea typeface="Times New Roman" panose="02020603050405020304" pitchFamily="18" charset="0"/>
                        <a:cs typeface="Times New Roman" panose="02020603050405020304" pitchFamily="18" charset="0"/>
                      </a:endParaRPr>
                    </a:p>
                  </a:txBody>
                  <a:tcPr marL="45720" marR="45720" marT="0" marB="0" anchor="ctr"/>
                </a:tc>
                <a:extLst>
                  <a:ext uri="{0D108BD9-81ED-4DB2-BD59-A6C34878D82A}">
                    <a16:rowId xmlns:a16="http://schemas.microsoft.com/office/drawing/2014/main" val="1960750922"/>
                  </a:ext>
                </a:extLst>
              </a:tr>
            </a:tbl>
          </a:graphicData>
        </a:graphic>
      </p:graphicFrame>
      <p:grpSp>
        <p:nvGrpSpPr>
          <p:cNvPr id="29" name="Groupe 28"/>
          <p:cNvGrpSpPr/>
          <p:nvPr/>
        </p:nvGrpSpPr>
        <p:grpSpPr>
          <a:xfrm>
            <a:off x="10702834" y="613228"/>
            <a:ext cx="2764922" cy="2984039"/>
            <a:chOff x="4076700" y="2070100"/>
            <a:chExt cx="3482975" cy="3308196"/>
          </a:xfrm>
          <a:solidFill>
            <a:srgbClr val="002250"/>
          </a:solidFill>
        </p:grpSpPr>
        <p:sp>
          <p:nvSpPr>
            <p:cNvPr id="30" name="Rectangle 29"/>
            <p:cNvSpPr/>
            <p:nvPr/>
          </p:nvSpPr>
          <p:spPr>
            <a:xfrm>
              <a:off x="4093027" y="3098800"/>
              <a:ext cx="3466648" cy="22794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2">
                    <a:lumMod val="75000"/>
                  </a:schemeClr>
                </a:solidFill>
              </a:endParaRPr>
            </a:p>
          </p:txBody>
        </p:sp>
        <p:sp>
          <p:nvSpPr>
            <p:cNvPr id="31" name="Triangle isocèle 30"/>
            <p:cNvSpPr/>
            <p:nvPr/>
          </p:nvSpPr>
          <p:spPr>
            <a:xfrm>
              <a:off x="4076700" y="2070100"/>
              <a:ext cx="3482975" cy="10287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32" name="Groupe 31"/>
          <p:cNvGrpSpPr/>
          <p:nvPr/>
        </p:nvGrpSpPr>
        <p:grpSpPr>
          <a:xfrm>
            <a:off x="13466065" y="596139"/>
            <a:ext cx="2771066" cy="2990669"/>
            <a:chOff x="4076700" y="2070100"/>
            <a:chExt cx="3482975" cy="3308196"/>
          </a:xfrm>
          <a:solidFill>
            <a:srgbClr val="002250"/>
          </a:solidFill>
        </p:grpSpPr>
        <p:sp>
          <p:nvSpPr>
            <p:cNvPr id="33" name="Rectangle 32"/>
            <p:cNvSpPr/>
            <p:nvPr/>
          </p:nvSpPr>
          <p:spPr>
            <a:xfrm>
              <a:off x="4093027" y="3098800"/>
              <a:ext cx="3466648" cy="22794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2">
                    <a:lumMod val="75000"/>
                  </a:schemeClr>
                </a:solidFill>
              </a:endParaRPr>
            </a:p>
          </p:txBody>
        </p:sp>
        <p:sp>
          <p:nvSpPr>
            <p:cNvPr id="34" name="Triangle isocèle 33"/>
            <p:cNvSpPr/>
            <p:nvPr/>
          </p:nvSpPr>
          <p:spPr>
            <a:xfrm>
              <a:off x="4076700" y="2070100"/>
              <a:ext cx="3482975" cy="10287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35" name="Image 3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4212389" y="1270271"/>
            <a:ext cx="1253245" cy="1253245"/>
          </a:xfrm>
          <a:prstGeom prst="rect">
            <a:avLst/>
          </a:prstGeom>
        </p:spPr>
      </p:pic>
      <p:pic>
        <p:nvPicPr>
          <p:cNvPr id="36" name="Image 35"/>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1498217" y="1216457"/>
            <a:ext cx="1251132" cy="1251132"/>
          </a:xfrm>
          <a:prstGeom prst="rect">
            <a:avLst/>
          </a:prstGeom>
        </p:spPr>
      </p:pic>
      <p:sp>
        <p:nvSpPr>
          <p:cNvPr id="37" name="TextBox 39"/>
          <p:cNvSpPr txBox="1"/>
          <p:nvPr/>
        </p:nvSpPr>
        <p:spPr>
          <a:xfrm>
            <a:off x="11430000" y="2660875"/>
            <a:ext cx="4359233" cy="615553"/>
          </a:xfrm>
          <a:prstGeom prst="rect">
            <a:avLst/>
          </a:prstGeom>
        </p:spPr>
        <p:txBody>
          <a:bodyPr wrap="square" lIns="0" tIns="0" rIns="0" bIns="0" rtlCol="0" anchor="t">
            <a:spAutoFit/>
          </a:bodyPr>
          <a:lstStyle/>
          <a:p>
            <a:pPr marL="0" lvl="4" algn="ctr"/>
            <a:r>
              <a:rPr lang="fr-FR" sz="2000" b="1" spc="-25" dirty="0">
                <a:solidFill>
                  <a:schemeClr val="bg1"/>
                </a:solidFill>
                <a:latin typeface="Outfit" pitchFamily="50" charset="0"/>
                <a:ea typeface="League Spartan"/>
                <a:cs typeface="League Spartan"/>
              </a:rPr>
              <a:t>Logements correspondants à différentes compositions Familiales</a:t>
            </a:r>
          </a:p>
        </p:txBody>
      </p:sp>
      <p:sp>
        <p:nvSpPr>
          <p:cNvPr id="38" name="TextBox 39"/>
          <p:cNvSpPr txBox="1"/>
          <p:nvPr/>
        </p:nvSpPr>
        <p:spPr>
          <a:xfrm>
            <a:off x="13797665" y="4900899"/>
            <a:ext cx="3834353" cy="2462213"/>
          </a:xfrm>
          <a:prstGeom prst="rect">
            <a:avLst/>
          </a:prstGeom>
        </p:spPr>
        <p:txBody>
          <a:bodyPr wrap="square" lIns="0" tIns="0" rIns="0" bIns="0" rtlCol="0" anchor="t">
            <a:spAutoFit/>
          </a:bodyPr>
          <a:lstStyle/>
          <a:p>
            <a:pPr marL="0" lvl="4"/>
            <a:r>
              <a:rPr lang="fr-FR" sz="3200" b="1" dirty="0">
                <a:solidFill>
                  <a:schemeClr val="bg1"/>
                </a:solidFill>
                <a:latin typeface="Outfit" pitchFamily="50" charset="0"/>
              </a:rPr>
              <a:t>Stationnement :</a:t>
            </a:r>
          </a:p>
          <a:p>
            <a:pPr marL="0" lvl="4"/>
            <a:r>
              <a:rPr lang="fr-FR" sz="3200" b="1" dirty="0">
                <a:solidFill>
                  <a:schemeClr val="bg1"/>
                </a:solidFill>
                <a:latin typeface="Outfit" pitchFamily="50" charset="0"/>
              </a:rPr>
              <a:t>17 Places en R-1  </a:t>
            </a:r>
          </a:p>
          <a:p>
            <a:pPr marL="0" lvl="4"/>
            <a:r>
              <a:rPr lang="fr-FR" sz="3200" b="1" dirty="0">
                <a:solidFill>
                  <a:schemeClr val="bg1"/>
                </a:solidFill>
                <a:latin typeface="Outfit" pitchFamily="50" charset="0"/>
              </a:rPr>
              <a:t>16 Places en surface</a:t>
            </a:r>
          </a:p>
          <a:p>
            <a:pPr marL="0" lvl="4"/>
            <a:endParaRPr lang="fr-FR" sz="3200" b="1" dirty="0">
              <a:solidFill>
                <a:schemeClr val="bg1"/>
              </a:solidFill>
              <a:latin typeface="Outfit" pitchFamily="50" charset="0"/>
            </a:endParaRPr>
          </a:p>
          <a:p>
            <a:pPr marL="0" lvl="4"/>
            <a:r>
              <a:rPr lang="fr-FR" sz="3200" b="1" dirty="0">
                <a:solidFill>
                  <a:schemeClr val="bg1"/>
                </a:solidFill>
                <a:latin typeface="Outfit" pitchFamily="50" charset="0"/>
              </a:rPr>
              <a:t>TOTAL : 33 Places </a:t>
            </a: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3950" y="4639832"/>
            <a:ext cx="1219370" cy="1219370"/>
          </a:xfrm>
          <a:prstGeom prst="rect">
            <a:avLst/>
          </a:prstGeom>
        </p:spPr>
      </p:pic>
    </p:spTree>
    <p:extLst>
      <p:ext uri="{BB962C8B-B14F-4D97-AF65-F5344CB8AC3E}">
        <p14:creationId xmlns:p14="http://schemas.microsoft.com/office/powerpoint/2010/main" val="292899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397170"/>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865" y="950108"/>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896453" y="2875754"/>
            <a:ext cx="5026620" cy="830997"/>
          </a:xfrm>
          <a:prstGeom prst="rect">
            <a:avLst/>
          </a:prstGeom>
          <a:noFill/>
          <a:ln>
            <a:noFill/>
          </a:ln>
        </p:spPr>
        <p:txBody>
          <a:bodyPr wrap="square">
            <a:spAutoFit/>
          </a:bodyPr>
          <a:lstStyle/>
          <a:p>
            <a:pPr eaLnBrk="1" fontAlgn="auto" hangingPunct="1">
              <a:spcBef>
                <a:spcPts val="0"/>
              </a:spcBef>
              <a:spcAft>
                <a:spcPts val="0"/>
              </a:spcAft>
              <a:defRPr/>
            </a:pPr>
            <a:r>
              <a:rPr lang="fr-FR" sz="4800" b="1" spc="15" dirty="0">
                <a:solidFill>
                  <a:srgbClr val="A03F4C"/>
                </a:solidFill>
                <a:ea typeface="Gotham"/>
                <a:cs typeface="Calibri" panose="020F0502020204030204" pitchFamily="34" charset="0"/>
              </a:rPr>
              <a:t>Perspectives</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0079" y="950108"/>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695485" y="3746711"/>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8" name="Google Shape;187;p14"/>
          <p:cNvSpPr txBox="1"/>
          <p:nvPr/>
        </p:nvSpPr>
        <p:spPr>
          <a:xfrm>
            <a:off x="818791" y="811845"/>
            <a:ext cx="6353842"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993300"/>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993300"/>
                </a:solidFill>
                <a:latin typeface="Paytone One"/>
                <a:sym typeface="Paytone One"/>
              </a:rPr>
              <a:t>				</a:t>
            </a:r>
            <a:r>
              <a:rPr lang="en-US" sz="2000" b="1" dirty="0">
                <a:solidFill>
                  <a:srgbClr val="993300"/>
                </a:solidFill>
                <a:latin typeface="Paytone One"/>
                <a:sym typeface="Paytone One"/>
              </a:rPr>
              <a:t>Stade APS</a:t>
            </a:r>
            <a:endParaRPr sz="2000" b="1" dirty="0">
              <a:solidFill>
                <a:srgbClr val="993300"/>
              </a:solidFill>
            </a:endParaRPr>
          </a:p>
        </p:txBody>
      </p:sp>
      <p:pic>
        <p:nvPicPr>
          <p:cNvPr id="16" name="Image 15">
            <a:extLst>
              <a:ext uri="{FF2B5EF4-FFF2-40B4-BE49-F238E27FC236}">
                <a16:creationId xmlns:a16="http://schemas.microsoft.com/office/drawing/2014/main" id="{FE2BD742-E2FF-4E3F-980D-5AD8227CAAAC}"/>
              </a:ext>
            </a:extLst>
          </p:cNvPr>
          <p:cNvPicPr>
            <a:picLocks noChangeAspect="1"/>
          </p:cNvPicPr>
          <p:nvPr/>
        </p:nvPicPr>
        <p:blipFill>
          <a:blip r:embed="rId4"/>
          <a:stretch>
            <a:fillRect/>
          </a:stretch>
        </p:blipFill>
        <p:spPr>
          <a:xfrm>
            <a:off x="10611699" y="928517"/>
            <a:ext cx="2879582" cy="1303297"/>
          </a:xfrm>
          <a:prstGeom prst="rect">
            <a:avLst/>
          </a:prstGeom>
        </p:spPr>
      </p:pic>
      <p:pic>
        <p:nvPicPr>
          <p:cNvPr id="3" name="Image 2">
            <a:extLst>
              <a:ext uri="{FF2B5EF4-FFF2-40B4-BE49-F238E27FC236}">
                <a16:creationId xmlns:a16="http://schemas.microsoft.com/office/drawing/2014/main" id="{B2794578-A828-4613-A080-6F1270D3CD83}"/>
              </a:ext>
            </a:extLst>
          </p:cNvPr>
          <p:cNvPicPr>
            <a:picLocks noChangeAspect="1"/>
          </p:cNvPicPr>
          <p:nvPr/>
        </p:nvPicPr>
        <p:blipFill rotWithShape="1">
          <a:blip r:embed="rId5"/>
          <a:srcRect r="6193" b="28682"/>
          <a:stretch/>
        </p:blipFill>
        <p:spPr>
          <a:xfrm>
            <a:off x="768686" y="4061049"/>
            <a:ext cx="16780279" cy="5497849"/>
          </a:xfrm>
          <a:prstGeom prst="rect">
            <a:avLst/>
          </a:prstGeom>
        </p:spPr>
      </p:pic>
    </p:spTree>
    <p:extLst>
      <p:ext uri="{BB962C8B-B14F-4D97-AF65-F5344CB8AC3E}">
        <p14:creationId xmlns:p14="http://schemas.microsoft.com/office/powerpoint/2010/main" val="323227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397170"/>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865" y="950108"/>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984135" y="2900806"/>
            <a:ext cx="5026620" cy="830997"/>
          </a:xfrm>
          <a:prstGeom prst="rect">
            <a:avLst/>
          </a:prstGeom>
          <a:noFill/>
          <a:ln>
            <a:noFill/>
          </a:ln>
        </p:spPr>
        <p:txBody>
          <a:bodyPr wrap="square">
            <a:spAutoFit/>
          </a:bodyPr>
          <a:lstStyle/>
          <a:p>
            <a:pPr eaLnBrk="1" fontAlgn="auto" hangingPunct="1">
              <a:spcBef>
                <a:spcPts val="0"/>
              </a:spcBef>
              <a:spcAft>
                <a:spcPts val="0"/>
              </a:spcAft>
              <a:defRPr/>
            </a:pPr>
            <a:r>
              <a:rPr lang="fr-FR" sz="4800" b="1" spc="15" dirty="0">
                <a:solidFill>
                  <a:srgbClr val="A03F4C"/>
                </a:solidFill>
                <a:ea typeface="Gotham"/>
                <a:cs typeface="Calibri" panose="020F0502020204030204" pitchFamily="34" charset="0"/>
              </a:rPr>
              <a:t>Perspectives</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0079" y="950108"/>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695485" y="3846919"/>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8" name="Google Shape;187;p14"/>
          <p:cNvSpPr txBox="1"/>
          <p:nvPr/>
        </p:nvSpPr>
        <p:spPr>
          <a:xfrm>
            <a:off x="818791" y="811845"/>
            <a:ext cx="6353842"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993300"/>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993300"/>
                </a:solidFill>
                <a:latin typeface="Paytone One"/>
                <a:sym typeface="Paytone One"/>
              </a:rPr>
              <a:t>				</a:t>
            </a:r>
            <a:r>
              <a:rPr lang="en-US" sz="2000" b="1" dirty="0">
                <a:solidFill>
                  <a:srgbClr val="993300"/>
                </a:solidFill>
                <a:latin typeface="Paytone One"/>
                <a:sym typeface="Paytone One"/>
              </a:rPr>
              <a:t>Stade APS</a:t>
            </a:r>
            <a:endParaRPr sz="2000" b="1" dirty="0">
              <a:solidFill>
                <a:srgbClr val="993300"/>
              </a:solidFill>
            </a:endParaRPr>
          </a:p>
        </p:txBody>
      </p:sp>
      <p:pic>
        <p:nvPicPr>
          <p:cNvPr id="16" name="Image 15">
            <a:extLst>
              <a:ext uri="{FF2B5EF4-FFF2-40B4-BE49-F238E27FC236}">
                <a16:creationId xmlns:a16="http://schemas.microsoft.com/office/drawing/2014/main" id="{FE2BD742-E2FF-4E3F-980D-5AD8227CAAAC}"/>
              </a:ext>
            </a:extLst>
          </p:cNvPr>
          <p:cNvPicPr>
            <a:picLocks noChangeAspect="1"/>
          </p:cNvPicPr>
          <p:nvPr/>
        </p:nvPicPr>
        <p:blipFill>
          <a:blip r:embed="rId4"/>
          <a:stretch>
            <a:fillRect/>
          </a:stretch>
        </p:blipFill>
        <p:spPr>
          <a:xfrm>
            <a:off x="10611699" y="928517"/>
            <a:ext cx="2879582" cy="1303297"/>
          </a:xfrm>
          <a:prstGeom prst="rect">
            <a:avLst/>
          </a:prstGeom>
        </p:spPr>
      </p:pic>
      <p:pic>
        <p:nvPicPr>
          <p:cNvPr id="12" name="Image 11">
            <a:extLst>
              <a:ext uri="{FF2B5EF4-FFF2-40B4-BE49-F238E27FC236}">
                <a16:creationId xmlns:a16="http://schemas.microsoft.com/office/drawing/2014/main" id="{E3A9C715-9ABF-4258-831D-5D576EADC46C}"/>
              </a:ext>
            </a:extLst>
          </p:cNvPr>
          <p:cNvPicPr>
            <a:picLocks noChangeAspect="1"/>
          </p:cNvPicPr>
          <p:nvPr/>
        </p:nvPicPr>
        <p:blipFill rotWithShape="1">
          <a:blip r:embed="rId5"/>
          <a:srcRect l="4031" t="17597" r="959" b="9267"/>
          <a:stretch/>
        </p:blipFill>
        <p:spPr>
          <a:xfrm>
            <a:off x="677951" y="4244021"/>
            <a:ext cx="16967242" cy="5103821"/>
          </a:xfrm>
          <a:prstGeom prst="rect">
            <a:avLst/>
          </a:prstGeom>
        </p:spPr>
      </p:pic>
    </p:spTree>
    <p:extLst>
      <p:ext uri="{BB962C8B-B14F-4D97-AF65-F5344CB8AC3E}">
        <p14:creationId xmlns:p14="http://schemas.microsoft.com/office/powerpoint/2010/main" val="41395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397170"/>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865" y="950108"/>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984135" y="2900806"/>
            <a:ext cx="5026620" cy="830997"/>
          </a:xfrm>
          <a:prstGeom prst="rect">
            <a:avLst/>
          </a:prstGeom>
          <a:noFill/>
          <a:ln>
            <a:noFill/>
          </a:ln>
        </p:spPr>
        <p:txBody>
          <a:bodyPr wrap="square">
            <a:spAutoFit/>
          </a:bodyPr>
          <a:lstStyle/>
          <a:p>
            <a:pPr eaLnBrk="1" fontAlgn="auto" hangingPunct="1">
              <a:spcBef>
                <a:spcPts val="0"/>
              </a:spcBef>
              <a:spcAft>
                <a:spcPts val="0"/>
              </a:spcAft>
              <a:defRPr/>
            </a:pPr>
            <a:r>
              <a:rPr lang="fr-FR" sz="4800" b="1" spc="15" dirty="0">
                <a:solidFill>
                  <a:srgbClr val="A03F4C"/>
                </a:solidFill>
                <a:ea typeface="Gotham"/>
                <a:cs typeface="Calibri" panose="020F0502020204030204" pitchFamily="34" charset="0"/>
              </a:rPr>
              <a:t>Perspectives</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0079" y="950108"/>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695485" y="3846919"/>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8" name="Google Shape;187;p14"/>
          <p:cNvSpPr txBox="1"/>
          <p:nvPr/>
        </p:nvSpPr>
        <p:spPr>
          <a:xfrm>
            <a:off x="818791" y="811845"/>
            <a:ext cx="6353842"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993300"/>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993300"/>
                </a:solidFill>
                <a:latin typeface="Paytone One"/>
                <a:sym typeface="Paytone One"/>
              </a:rPr>
              <a:t>				</a:t>
            </a:r>
            <a:r>
              <a:rPr lang="en-US" sz="2000" b="1" dirty="0">
                <a:solidFill>
                  <a:srgbClr val="993300"/>
                </a:solidFill>
                <a:latin typeface="Paytone One"/>
                <a:sym typeface="Paytone One"/>
              </a:rPr>
              <a:t>Stade APS</a:t>
            </a:r>
            <a:endParaRPr sz="2000" b="1" dirty="0">
              <a:solidFill>
                <a:srgbClr val="993300"/>
              </a:solidFill>
            </a:endParaRPr>
          </a:p>
        </p:txBody>
      </p:sp>
      <p:pic>
        <p:nvPicPr>
          <p:cNvPr id="16" name="Image 15">
            <a:extLst>
              <a:ext uri="{FF2B5EF4-FFF2-40B4-BE49-F238E27FC236}">
                <a16:creationId xmlns:a16="http://schemas.microsoft.com/office/drawing/2014/main" id="{FE2BD742-E2FF-4E3F-980D-5AD8227CAAAC}"/>
              </a:ext>
            </a:extLst>
          </p:cNvPr>
          <p:cNvPicPr>
            <a:picLocks noChangeAspect="1"/>
          </p:cNvPicPr>
          <p:nvPr/>
        </p:nvPicPr>
        <p:blipFill>
          <a:blip r:embed="rId4"/>
          <a:stretch>
            <a:fillRect/>
          </a:stretch>
        </p:blipFill>
        <p:spPr>
          <a:xfrm>
            <a:off x="10611699" y="928517"/>
            <a:ext cx="2879582" cy="1303297"/>
          </a:xfrm>
          <a:prstGeom prst="rect">
            <a:avLst/>
          </a:prstGeom>
        </p:spPr>
      </p:pic>
      <p:pic>
        <p:nvPicPr>
          <p:cNvPr id="3" name="Image 2">
            <a:extLst>
              <a:ext uri="{FF2B5EF4-FFF2-40B4-BE49-F238E27FC236}">
                <a16:creationId xmlns:a16="http://schemas.microsoft.com/office/drawing/2014/main" id="{109F506C-2F76-4645-87EB-119F8617C3C2}"/>
              </a:ext>
            </a:extLst>
          </p:cNvPr>
          <p:cNvPicPr>
            <a:picLocks noChangeAspect="1"/>
          </p:cNvPicPr>
          <p:nvPr/>
        </p:nvPicPr>
        <p:blipFill rotWithShape="1">
          <a:blip r:embed="rId5"/>
          <a:srcRect l="4675" t="3565" r="5038" b="6430"/>
          <a:stretch/>
        </p:blipFill>
        <p:spPr>
          <a:xfrm>
            <a:off x="7656541" y="3816264"/>
            <a:ext cx="9958532" cy="5855333"/>
          </a:xfrm>
          <a:prstGeom prst="rect">
            <a:avLst/>
          </a:prstGeom>
        </p:spPr>
      </p:pic>
      <p:pic>
        <p:nvPicPr>
          <p:cNvPr id="17" name="Image 16">
            <a:extLst>
              <a:ext uri="{FF2B5EF4-FFF2-40B4-BE49-F238E27FC236}">
                <a16:creationId xmlns:a16="http://schemas.microsoft.com/office/drawing/2014/main" id="{E2C9217E-83B6-4401-A538-48EA25DF733A}"/>
              </a:ext>
            </a:extLst>
          </p:cNvPr>
          <p:cNvPicPr>
            <a:picLocks noChangeAspect="1"/>
          </p:cNvPicPr>
          <p:nvPr/>
        </p:nvPicPr>
        <p:blipFill rotWithShape="1">
          <a:blip r:embed="rId6"/>
          <a:srcRect r="10940"/>
          <a:stretch/>
        </p:blipFill>
        <p:spPr>
          <a:xfrm>
            <a:off x="606874" y="4872265"/>
            <a:ext cx="6811866" cy="4114800"/>
          </a:xfrm>
          <a:prstGeom prst="rect">
            <a:avLst/>
          </a:prstGeom>
        </p:spPr>
      </p:pic>
    </p:spTree>
    <p:extLst>
      <p:ext uri="{BB962C8B-B14F-4D97-AF65-F5344CB8AC3E}">
        <p14:creationId xmlns:p14="http://schemas.microsoft.com/office/powerpoint/2010/main" val="217360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472327"/>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51181" y="367919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874966" y="550411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Planning</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710738"/>
            <a:ext cx="16202500" cy="45719"/>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993300"/>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993300"/>
                </a:solidFill>
                <a:latin typeface="Paytone One"/>
                <a:sym typeface="Paytone One"/>
              </a:rPr>
              <a:t>				</a:t>
            </a:r>
            <a:r>
              <a:rPr lang="en-US" sz="2000" b="1" dirty="0">
                <a:solidFill>
                  <a:srgbClr val="993300"/>
                </a:solidFill>
                <a:latin typeface="Paytone One"/>
                <a:sym typeface="Paytone One"/>
              </a:rPr>
              <a:t>Stade APS</a:t>
            </a:r>
            <a:endParaRPr sz="2000" b="1" dirty="0">
              <a:solidFill>
                <a:srgbClr val="993300"/>
              </a:solidFill>
            </a:endParaRPr>
          </a:p>
        </p:txBody>
      </p:sp>
      <p:pic>
        <p:nvPicPr>
          <p:cNvPr id="16" name="Image 15">
            <a:extLst>
              <a:ext uri="{FF2B5EF4-FFF2-40B4-BE49-F238E27FC236}">
                <a16:creationId xmlns:a16="http://schemas.microsoft.com/office/drawing/2014/main" id="{FE2BD742-E2FF-4E3F-980D-5AD8227CAAAC}"/>
              </a:ext>
            </a:extLst>
          </p:cNvPr>
          <p:cNvPicPr>
            <a:picLocks noChangeAspect="1"/>
          </p:cNvPicPr>
          <p:nvPr/>
        </p:nvPicPr>
        <p:blipFill>
          <a:blip r:embed="rId4"/>
          <a:stretch>
            <a:fillRect/>
          </a:stretch>
        </p:blipFill>
        <p:spPr>
          <a:xfrm>
            <a:off x="2062350" y="8419793"/>
            <a:ext cx="2879582" cy="1303297"/>
          </a:xfrm>
          <a:prstGeom prst="rect">
            <a:avLst/>
          </a:prstGeom>
        </p:spPr>
      </p:pic>
      <p:sp>
        <p:nvSpPr>
          <p:cNvPr id="3" name="Triangle isocèle 2">
            <a:extLst>
              <a:ext uri="{FF2B5EF4-FFF2-40B4-BE49-F238E27FC236}">
                <a16:creationId xmlns:a16="http://schemas.microsoft.com/office/drawing/2014/main" id="{CAFB81F0-4C29-4655-90A9-EBF2FDF7765D}"/>
              </a:ext>
            </a:extLst>
          </p:cNvPr>
          <p:cNvSpPr/>
          <p:nvPr/>
        </p:nvSpPr>
        <p:spPr>
          <a:xfrm rot="7207386">
            <a:off x="3739405" y="5662511"/>
            <a:ext cx="1060704" cy="914400"/>
          </a:xfrm>
          <a:prstGeom prst="triangle">
            <a:avLst/>
          </a:prstGeom>
          <a:solidFill>
            <a:srgbClr val="A03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031814" y="4474518"/>
            <a:ext cx="2400081" cy="830997"/>
          </a:xfrm>
          <a:prstGeom prst="rect">
            <a:avLst/>
          </a:prstGeom>
        </p:spPr>
        <p:txBody>
          <a:bodyPr wrap="none">
            <a:spAutoFit/>
          </a:bodyPr>
          <a:lstStyle/>
          <a:p>
            <a:pPr algn="ctr">
              <a:defRPr/>
            </a:pPr>
            <a:r>
              <a:rPr lang="fr-FR" sz="2400" b="1" spc="15" dirty="0">
                <a:solidFill>
                  <a:schemeClr val="bg1"/>
                </a:solidFill>
                <a:ea typeface="Gotham"/>
                <a:cs typeface="Calibri" panose="020F0502020204030204" pitchFamily="34" charset="0"/>
              </a:rPr>
              <a:t>Dépôt PC estimé </a:t>
            </a:r>
          </a:p>
          <a:p>
            <a:pPr algn="ctr">
              <a:defRPr/>
            </a:pPr>
            <a:r>
              <a:rPr lang="fr-FR" sz="2400" b="1" spc="15" dirty="0">
                <a:solidFill>
                  <a:schemeClr val="bg1"/>
                </a:solidFill>
                <a:ea typeface="Gotham"/>
                <a:cs typeface="Calibri" panose="020F0502020204030204" pitchFamily="34" charset="0"/>
              </a:rPr>
              <a:t>31-12-25</a:t>
            </a:r>
          </a:p>
        </p:txBody>
      </p:sp>
      <p:sp>
        <p:nvSpPr>
          <p:cNvPr id="20" name="Triangle isocèle 19">
            <a:extLst>
              <a:ext uri="{FF2B5EF4-FFF2-40B4-BE49-F238E27FC236}">
                <a16:creationId xmlns:a16="http://schemas.microsoft.com/office/drawing/2014/main" id="{CAFB81F0-4C29-4655-90A9-EBF2FDF7765D}"/>
              </a:ext>
            </a:extLst>
          </p:cNvPr>
          <p:cNvSpPr/>
          <p:nvPr/>
        </p:nvSpPr>
        <p:spPr>
          <a:xfrm rot="7207386">
            <a:off x="6711203" y="5662511"/>
            <a:ext cx="1060704" cy="914400"/>
          </a:xfrm>
          <a:prstGeom prst="triangle">
            <a:avLst/>
          </a:prstGeom>
          <a:solidFill>
            <a:srgbClr val="A03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a:extLst>
              <a:ext uri="{FF2B5EF4-FFF2-40B4-BE49-F238E27FC236}">
                <a16:creationId xmlns:a16="http://schemas.microsoft.com/office/drawing/2014/main" id="{CAFB81F0-4C29-4655-90A9-EBF2FDF7765D}"/>
              </a:ext>
            </a:extLst>
          </p:cNvPr>
          <p:cNvSpPr/>
          <p:nvPr/>
        </p:nvSpPr>
        <p:spPr>
          <a:xfrm rot="7207386">
            <a:off x="9606804" y="5662513"/>
            <a:ext cx="1060704" cy="914400"/>
          </a:xfrm>
          <a:prstGeom prst="triangle">
            <a:avLst/>
          </a:prstGeom>
          <a:solidFill>
            <a:srgbClr val="A03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CAFB81F0-4C29-4655-90A9-EBF2FDF7765D}"/>
              </a:ext>
            </a:extLst>
          </p:cNvPr>
          <p:cNvSpPr/>
          <p:nvPr/>
        </p:nvSpPr>
        <p:spPr>
          <a:xfrm rot="7207386">
            <a:off x="12578603" y="5662513"/>
            <a:ext cx="1060704" cy="914400"/>
          </a:xfrm>
          <a:prstGeom prst="triangle">
            <a:avLst/>
          </a:prstGeom>
          <a:solidFill>
            <a:srgbClr val="A03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a:extLst>
              <a:ext uri="{FF2B5EF4-FFF2-40B4-BE49-F238E27FC236}">
                <a16:creationId xmlns:a16="http://schemas.microsoft.com/office/drawing/2014/main" id="{CAFB81F0-4C29-4655-90A9-EBF2FDF7765D}"/>
              </a:ext>
            </a:extLst>
          </p:cNvPr>
          <p:cNvSpPr/>
          <p:nvPr/>
        </p:nvSpPr>
        <p:spPr>
          <a:xfrm rot="7207386">
            <a:off x="15787169" y="5662513"/>
            <a:ext cx="1060704" cy="914400"/>
          </a:xfrm>
          <a:prstGeom prst="triangle">
            <a:avLst/>
          </a:prstGeom>
          <a:solidFill>
            <a:srgbClr val="A03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832164" y="4474518"/>
            <a:ext cx="2612125" cy="830997"/>
          </a:xfrm>
          <a:prstGeom prst="rect">
            <a:avLst/>
          </a:prstGeom>
        </p:spPr>
        <p:txBody>
          <a:bodyPr wrap="none">
            <a:spAutoFit/>
          </a:bodyPr>
          <a:lstStyle/>
          <a:p>
            <a:pPr algn="ctr">
              <a:defRPr/>
            </a:pPr>
            <a:r>
              <a:rPr lang="fr-FR" sz="2400" b="1" spc="15" dirty="0">
                <a:solidFill>
                  <a:schemeClr val="bg1"/>
                </a:solidFill>
                <a:ea typeface="Gotham"/>
                <a:cs typeface="Calibri" panose="020F0502020204030204" pitchFamily="34" charset="0"/>
              </a:rPr>
              <a:t>Obtention estimée</a:t>
            </a:r>
          </a:p>
          <a:p>
            <a:pPr algn="ctr">
              <a:defRPr/>
            </a:pPr>
            <a:r>
              <a:rPr lang="fr-FR" sz="2400" b="1" spc="15" dirty="0">
                <a:solidFill>
                  <a:schemeClr val="bg1"/>
                </a:solidFill>
                <a:ea typeface="Gotham"/>
                <a:cs typeface="Calibri" panose="020F0502020204030204" pitchFamily="34" charset="0"/>
              </a:rPr>
              <a:t>31-05-26</a:t>
            </a:r>
          </a:p>
        </p:txBody>
      </p:sp>
      <p:sp>
        <p:nvSpPr>
          <p:cNvPr id="27" name="Rectangle 26"/>
          <p:cNvSpPr/>
          <p:nvPr/>
        </p:nvSpPr>
        <p:spPr>
          <a:xfrm>
            <a:off x="8803964" y="4487218"/>
            <a:ext cx="2433230" cy="830997"/>
          </a:xfrm>
          <a:prstGeom prst="rect">
            <a:avLst/>
          </a:prstGeom>
        </p:spPr>
        <p:txBody>
          <a:bodyPr wrap="none">
            <a:spAutoFit/>
          </a:bodyPr>
          <a:lstStyle/>
          <a:p>
            <a:pPr algn="ctr">
              <a:defRPr/>
            </a:pPr>
            <a:r>
              <a:rPr lang="fr-FR" sz="2400" b="1" spc="15" dirty="0">
                <a:solidFill>
                  <a:schemeClr val="bg1"/>
                </a:solidFill>
                <a:ea typeface="Gotham"/>
                <a:cs typeface="Calibri" panose="020F0502020204030204" pitchFamily="34" charset="0"/>
              </a:rPr>
              <a:t>PC purgé estimée</a:t>
            </a:r>
          </a:p>
          <a:p>
            <a:pPr algn="ctr">
              <a:defRPr/>
            </a:pPr>
            <a:r>
              <a:rPr lang="fr-FR" sz="2400" b="1" spc="15" dirty="0">
                <a:solidFill>
                  <a:schemeClr val="bg1"/>
                </a:solidFill>
                <a:ea typeface="Gotham"/>
                <a:cs typeface="Calibri" panose="020F0502020204030204" pitchFamily="34" charset="0"/>
              </a:rPr>
              <a:t>31-08-26</a:t>
            </a:r>
          </a:p>
        </p:txBody>
      </p:sp>
      <p:sp>
        <p:nvSpPr>
          <p:cNvPr id="33" name="Rectangle 32"/>
          <p:cNvSpPr/>
          <p:nvPr/>
        </p:nvSpPr>
        <p:spPr>
          <a:xfrm>
            <a:off x="11426887" y="4531668"/>
            <a:ext cx="3489930" cy="830997"/>
          </a:xfrm>
          <a:prstGeom prst="rect">
            <a:avLst/>
          </a:prstGeom>
        </p:spPr>
        <p:txBody>
          <a:bodyPr wrap="none">
            <a:spAutoFit/>
          </a:bodyPr>
          <a:lstStyle/>
          <a:p>
            <a:pPr algn="ctr">
              <a:defRPr/>
            </a:pPr>
            <a:r>
              <a:rPr lang="fr-FR" sz="2400" b="1" spc="15" dirty="0">
                <a:solidFill>
                  <a:schemeClr val="bg1"/>
                </a:solidFill>
                <a:ea typeface="Gotham"/>
                <a:cs typeface="Calibri" panose="020F0502020204030204" pitchFamily="34" charset="0"/>
              </a:rPr>
              <a:t>Début des travaux estimé</a:t>
            </a:r>
          </a:p>
          <a:p>
            <a:pPr algn="ctr">
              <a:defRPr/>
            </a:pPr>
            <a:r>
              <a:rPr lang="fr-FR" sz="2400" b="1" spc="15" dirty="0">
                <a:solidFill>
                  <a:schemeClr val="bg1"/>
                </a:solidFill>
                <a:ea typeface="Gotham"/>
                <a:cs typeface="Calibri" panose="020F0502020204030204" pitchFamily="34" charset="0"/>
              </a:rPr>
              <a:t>1</a:t>
            </a:r>
            <a:r>
              <a:rPr lang="fr-FR" sz="2400" b="1" spc="15" baseline="30000" dirty="0">
                <a:solidFill>
                  <a:schemeClr val="bg1"/>
                </a:solidFill>
                <a:ea typeface="Gotham"/>
                <a:cs typeface="Calibri" panose="020F0502020204030204" pitchFamily="34" charset="0"/>
              </a:rPr>
              <a:t>er</a:t>
            </a:r>
            <a:r>
              <a:rPr lang="fr-FR" sz="2400" b="1" spc="15" dirty="0">
                <a:solidFill>
                  <a:schemeClr val="bg1"/>
                </a:solidFill>
                <a:ea typeface="Gotham"/>
                <a:cs typeface="Calibri" panose="020F0502020204030204" pitchFamily="34" charset="0"/>
              </a:rPr>
              <a:t> semestre 2027</a:t>
            </a:r>
          </a:p>
        </p:txBody>
      </p:sp>
      <p:sp>
        <p:nvSpPr>
          <p:cNvPr id="34" name="Rectangle 33"/>
          <p:cNvSpPr/>
          <p:nvPr/>
        </p:nvSpPr>
        <p:spPr>
          <a:xfrm>
            <a:off x="14957114" y="4531668"/>
            <a:ext cx="2677464" cy="830997"/>
          </a:xfrm>
          <a:prstGeom prst="rect">
            <a:avLst/>
          </a:prstGeom>
        </p:spPr>
        <p:txBody>
          <a:bodyPr wrap="none">
            <a:spAutoFit/>
          </a:bodyPr>
          <a:lstStyle/>
          <a:p>
            <a:pPr algn="ctr">
              <a:defRPr/>
            </a:pPr>
            <a:r>
              <a:rPr lang="fr-FR" sz="2400" b="1" spc="15" dirty="0">
                <a:solidFill>
                  <a:schemeClr val="bg1"/>
                </a:solidFill>
                <a:ea typeface="Gotham"/>
                <a:cs typeface="Calibri" panose="020F0502020204030204" pitchFamily="34" charset="0"/>
              </a:rPr>
              <a:t>Livraison estimée</a:t>
            </a:r>
          </a:p>
          <a:p>
            <a:pPr algn="ctr">
              <a:defRPr/>
            </a:pPr>
            <a:r>
              <a:rPr lang="fr-FR" sz="2400" b="1" spc="15" dirty="0">
                <a:solidFill>
                  <a:schemeClr val="bg1"/>
                </a:solidFill>
                <a:ea typeface="Gotham"/>
                <a:cs typeface="Calibri" panose="020F0502020204030204" pitchFamily="34" charset="0"/>
              </a:rPr>
              <a:t>2</a:t>
            </a:r>
            <a:r>
              <a:rPr lang="fr-FR" sz="2400" b="1" spc="15" baseline="30000" dirty="0">
                <a:solidFill>
                  <a:schemeClr val="bg1"/>
                </a:solidFill>
                <a:ea typeface="Gotham"/>
                <a:cs typeface="Calibri" panose="020F0502020204030204" pitchFamily="34" charset="0"/>
              </a:rPr>
              <a:t>ème</a:t>
            </a:r>
            <a:r>
              <a:rPr lang="fr-FR" sz="2400" b="1" spc="15" dirty="0">
                <a:solidFill>
                  <a:schemeClr val="bg1"/>
                </a:solidFill>
                <a:ea typeface="Gotham"/>
                <a:cs typeface="Calibri" panose="020F0502020204030204" pitchFamily="34" charset="0"/>
              </a:rPr>
              <a:t> semestre 2028</a:t>
            </a:r>
          </a:p>
        </p:txBody>
      </p:sp>
      <p:pic>
        <p:nvPicPr>
          <p:cNvPr id="35" name="Image 34"/>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rot="16200000">
            <a:off x="15170150" y="6661150"/>
            <a:ext cx="2178050" cy="2178050"/>
          </a:xfrm>
          <a:prstGeom prst="rect">
            <a:avLst/>
          </a:prstGeom>
        </p:spPr>
      </p:pic>
      <p:pic>
        <p:nvPicPr>
          <p:cNvPr id="36" name="Imag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53950" y="7010400"/>
            <a:ext cx="958850" cy="958850"/>
          </a:xfrm>
          <a:prstGeom prst="rect">
            <a:avLst/>
          </a:prstGeom>
        </p:spPr>
      </p:pic>
      <p:sp>
        <p:nvSpPr>
          <p:cNvPr id="37" name="Google Shape;930;p49"/>
          <p:cNvSpPr/>
          <p:nvPr/>
        </p:nvSpPr>
        <p:spPr>
          <a:xfrm>
            <a:off x="9639300" y="7054850"/>
            <a:ext cx="790065" cy="790116"/>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nvGrpSpPr>
          <p:cNvPr id="38" name="Google Shape;698;p49"/>
          <p:cNvGrpSpPr/>
          <p:nvPr/>
        </p:nvGrpSpPr>
        <p:grpSpPr>
          <a:xfrm>
            <a:off x="3688769" y="6972301"/>
            <a:ext cx="749881" cy="978167"/>
            <a:chOff x="590250" y="244200"/>
            <a:chExt cx="407975" cy="532175"/>
          </a:xfrm>
        </p:grpSpPr>
        <p:sp>
          <p:nvSpPr>
            <p:cNvPr id="39" name="Google Shape;699;p49"/>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0" name="Google Shape;700;p49"/>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1" name="Google Shape;701;p49"/>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2" name="Google Shape;702;p49"/>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3" name="Google Shape;703;p49"/>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4" name="Google Shape;704;p49"/>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5" name="Google Shape;705;p49"/>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6" name="Google Shape;706;p49"/>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7" name="Google Shape;707;p49"/>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8" name="Google Shape;708;p49"/>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49" name="Google Shape;709;p49"/>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50" name="Google Shape;710;p49"/>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51" name="Google Shape;711;p49"/>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52" name="Google Shape;712;p49"/>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grpSp>
        <p:nvGrpSpPr>
          <p:cNvPr id="53" name="Google Shape;841;p49"/>
          <p:cNvGrpSpPr/>
          <p:nvPr/>
        </p:nvGrpSpPr>
        <p:grpSpPr>
          <a:xfrm>
            <a:off x="6681532" y="7105650"/>
            <a:ext cx="728918" cy="685800"/>
            <a:chOff x="5972700" y="2330200"/>
            <a:chExt cx="411625" cy="387275"/>
          </a:xfrm>
        </p:grpSpPr>
        <p:sp>
          <p:nvSpPr>
            <p:cNvPr id="54" name="Google Shape;842;p4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sp>
          <p:nvSpPr>
            <p:cNvPr id="55" name="Google Shape;843;p4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chemeClr val="bg1"/>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sp>
        <p:nvSpPr>
          <p:cNvPr id="56" name="Google Shape;83;p13">
            <a:extLst>
              <a:ext uri="{FF2B5EF4-FFF2-40B4-BE49-F238E27FC236}">
                <a16:creationId xmlns:a16="http://schemas.microsoft.com/office/drawing/2014/main" id="{21B63183-8BEE-4F8D-96B0-9DA550733DEF}"/>
              </a:ext>
            </a:extLst>
          </p:cNvPr>
          <p:cNvSpPr/>
          <p:nvPr/>
        </p:nvSpPr>
        <p:spPr>
          <a:xfrm rot="5400000">
            <a:off x="3936601" y="6696470"/>
            <a:ext cx="364331" cy="92080"/>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57" name="Google Shape;83;p13">
            <a:extLst>
              <a:ext uri="{FF2B5EF4-FFF2-40B4-BE49-F238E27FC236}">
                <a16:creationId xmlns:a16="http://schemas.microsoft.com/office/drawing/2014/main" id="{21B63183-8BEE-4F8D-96B0-9DA550733DEF}"/>
              </a:ext>
            </a:extLst>
          </p:cNvPr>
          <p:cNvSpPr/>
          <p:nvPr/>
        </p:nvSpPr>
        <p:spPr>
          <a:xfrm rot="5400000">
            <a:off x="6917928" y="6696471"/>
            <a:ext cx="364331" cy="92080"/>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58" name="Google Shape;83;p13">
            <a:extLst>
              <a:ext uri="{FF2B5EF4-FFF2-40B4-BE49-F238E27FC236}">
                <a16:creationId xmlns:a16="http://schemas.microsoft.com/office/drawing/2014/main" id="{21B63183-8BEE-4F8D-96B0-9DA550733DEF}"/>
              </a:ext>
            </a:extLst>
          </p:cNvPr>
          <p:cNvSpPr/>
          <p:nvPr/>
        </p:nvSpPr>
        <p:spPr>
          <a:xfrm rot="5400000">
            <a:off x="9806271" y="6696472"/>
            <a:ext cx="364331" cy="92080"/>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59" name="Google Shape;83;p13">
            <a:extLst>
              <a:ext uri="{FF2B5EF4-FFF2-40B4-BE49-F238E27FC236}">
                <a16:creationId xmlns:a16="http://schemas.microsoft.com/office/drawing/2014/main" id="{21B63183-8BEE-4F8D-96B0-9DA550733DEF}"/>
              </a:ext>
            </a:extLst>
          </p:cNvPr>
          <p:cNvSpPr/>
          <p:nvPr/>
        </p:nvSpPr>
        <p:spPr>
          <a:xfrm rot="5400000">
            <a:off x="12796214" y="6696473"/>
            <a:ext cx="364331" cy="92080"/>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sp>
        <p:nvSpPr>
          <p:cNvPr id="60" name="Google Shape;83;p13">
            <a:extLst>
              <a:ext uri="{FF2B5EF4-FFF2-40B4-BE49-F238E27FC236}">
                <a16:creationId xmlns:a16="http://schemas.microsoft.com/office/drawing/2014/main" id="{21B63183-8BEE-4F8D-96B0-9DA550733DEF}"/>
              </a:ext>
            </a:extLst>
          </p:cNvPr>
          <p:cNvSpPr/>
          <p:nvPr/>
        </p:nvSpPr>
        <p:spPr>
          <a:xfrm rot="5400000">
            <a:off x="16032899" y="6696474"/>
            <a:ext cx="364331" cy="92080"/>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9049" y="514009"/>
            <a:ext cx="3676991" cy="3676991"/>
          </a:xfrm>
          <a:prstGeom prst="rect">
            <a:avLst/>
          </a:prstGeom>
        </p:spPr>
      </p:pic>
    </p:spTree>
    <p:extLst>
      <p:ext uri="{BB962C8B-B14F-4D97-AF65-F5344CB8AC3E}">
        <p14:creationId xmlns:p14="http://schemas.microsoft.com/office/powerpoint/2010/main" val="4579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250"/>
                                        <p:tgtEl>
                                          <p:spTgt spid="5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250"/>
                                        <p:tgtEl>
                                          <p:spTgt spid="57"/>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250"/>
                                        <p:tgtEl>
                                          <p:spTgt spid="5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250"/>
                                        <p:tgtEl>
                                          <p:spTgt spid="59"/>
                                        </p:tgtEl>
                                      </p:cBhvr>
                                    </p:animEffect>
                                  </p:childTnLst>
                                </p:cTn>
                              </p:par>
                            </p:childTnLst>
                          </p:cTn>
                        </p:par>
                        <p:par>
                          <p:cTn id="24" fill="hold">
                            <p:stCondLst>
                              <p:cond delay="1250"/>
                            </p:stCondLst>
                            <p:childTnLst>
                              <p:par>
                                <p:cTn id="25" presetID="22" presetClass="entr" presetSubtype="8"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6" grpId="0" animBg="1"/>
      <p:bldP spid="57" grpId="0" animBg="1"/>
      <p:bldP spid="58" grpId="0" animBg="1"/>
      <p:bldP spid="59" grpId="0" animBg="1"/>
      <p:bldP spid="6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7BDB39F-C111-4C02-8A16-09BF27469749}"/>
              </a:ext>
            </a:extLst>
          </p:cNvPr>
          <p:cNvGrpSpPr/>
          <p:nvPr/>
        </p:nvGrpSpPr>
        <p:grpSpPr>
          <a:xfrm>
            <a:off x="5187347" y="3179026"/>
            <a:ext cx="12699830" cy="7107974"/>
            <a:chOff x="3366422" y="1527882"/>
            <a:chExt cx="8825578" cy="4939592"/>
          </a:xfrm>
        </p:grpSpPr>
        <p:grpSp>
          <p:nvGrpSpPr>
            <p:cNvPr id="5" name="Groupe 4">
              <a:extLst>
                <a:ext uri="{FF2B5EF4-FFF2-40B4-BE49-F238E27FC236}">
                  <a16:creationId xmlns:a16="http://schemas.microsoft.com/office/drawing/2014/main" id="{B75C1C51-E956-4543-B524-D28BD84FDB17}"/>
                </a:ext>
              </a:extLst>
            </p:cNvPr>
            <p:cNvGrpSpPr/>
            <p:nvPr/>
          </p:nvGrpSpPr>
          <p:grpSpPr>
            <a:xfrm>
              <a:off x="3366422" y="1527882"/>
              <a:ext cx="8825578" cy="4939592"/>
              <a:chOff x="3366422" y="1527882"/>
              <a:chExt cx="8825578" cy="4939592"/>
            </a:xfrm>
          </p:grpSpPr>
          <p:pic>
            <p:nvPicPr>
              <p:cNvPr id="8" name="Image 7">
                <a:extLst>
                  <a:ext uri="{FF2B5EF4-FFF2-40B4-BE49-F238E27FC236}">
                    <a16:creationId xmlns:a16="http://schemas.microsoft.com/office/drawing/2014/main" id="{C5435E0D-F360-4001-9B3B-D637EAEEE1DD}"/>
                  </a:ext>
                </a:extLst>
              </p:cNvPr>
              <p:cNvPicPr>
                <a:picLocks noChangeAspect="1"/>
              </p:cNvPicPr>
              <p:nvPr/>
            </p:nvPicPr>
            <p:blipFill rotWithShape="1">
              <a:blip r:embed="rId2"/>
              <a:srcRect t="15401"/>
              <a:stretch/>
            </p:blipFill>
            <p:spPr>
              <a:xfrm>
                <a:off x="3366422" y="1527882"/>
                <a:ext cx="8825578" cy="4939592"/>
              </a:xfrm>
              <a:prstGeom prst="rect">
                <a:avLst/>
              </a:prstGeom>
            </p:spPr>
          </p:pic>
          <p:sp>
            <p:nvSpPr>
              <p:cNvPr id="9" name="Rectangle 8">
                <a:extLst>
                  <a:ext uri="{FF2B5EF4-FFF2-40B4-BE49-F238E27FC236}">
                    <a16:creationId xmlns:a16="http://schemas.microsoft.com/office/drawing/2014/main" id="{4C74EF6C-BB69-4D51-AFFE-DD11D8C7B44A}"/>
                  </a:ext>
                </a:extLst>
              </p:cNvPr>
              <p:cNvSpPr/>
              <p:nvPr/>
            </p:nvSpPr>
            <p:spPr>
              <a:xfrm>
                <a:off x="5553075" y="2209800"/>
                <a:ext cx="22669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00"/>
              </a:p>
            </p:txBody>
          </p:sp>
          <p:sp>
            <p:nvSpPr>
              <p:cNvPr id="10" name="ZoneTexte 9">
                <a:extLst>
                  <a:ext uri="{FF2B5EF4-FFF2-40B4-BE49-F238E27FC236}">
                    <a16:creationId xmlns:a16="http://schemas.microsoft.com/office/drawing/2014/main" id="{B86CEABF-DEB4-4B9C-AF33-E66965370A8E}"/>
                  </a:ext>
                </a:extLst>
              </p:cNvPr>
              <p:cNvSpPr txBox="1"/>
              <p:nvPr/>
            </p:nvSpPr>
            <p:spPr>
              <a:xfrm>
                <a:off x="5553076" y="2325141"/>
                <a:ext cx="2266950" cy="1122898"/>
              </a:xfrm>
              <a:prstGeom prst="rect">
                <a:avLst/>
              </a:prstGeom>
              <a:noFill/>
            </p:spPr>
            <p:txBody>
              <a:bodyPr wrap="square" rtlCol="0">
                <a:spAutoFit/>
              </a:bodyPr>
              <a:lstStyle/>
              <a:p>
                <a:r>
                  <a:rPr lang="fr-FR" sz="1650" dirty="0">
                    <a:solidFill>
                      <a:schemeClr val="accent5">
                        <a:lumMod val="50000"/>
                      </a:schemeClr>
                    </a:solidFill>
                  </a:rPr>
                  <a:t>Sur ce terrain, SAVOISIENNE HABITAT construit un programme immobilier résidentiel abordable pour des ménages sous plafond de ressources</a:t>
                </a:r>
              </a:p>
            </p:txBody>
          </p:sp>
        </p:grpSp>
        <p:sp>
          <p:nvSpPr>
            <p:cNvPr id="6" name="Rectangle 5">
              <a:extLst>
                <a:ext uri="{FF2B5EF4-FFF2-40B4-BE49-F238E27FC236}">
                  <a16:creationId xmlns:a16="http://schemas.microsoft.com/office/drawing/2014/main" id="{A816B432-EC8E-4998-9943-9D581977B400}"/>
                </a:ext>
              </a:extLst>
            </p:cNvPr>
            <p:cNvSpPr/>
            <p:nvPr/>
          </p:nvSpPr>
          <p:spPr>
            <a:xfrm>
              <a:off x="6543675" y="5553075"/>
              <a:ext cx="153352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00"/>
            </a:p>
          </p:txBody>
        </p:sp>
        <p:sp>
          <p:nvSpPr>
            <p:cNvPr id="7" name="Rectangle 6">
              <a:extLst>
                <a:ext uri="{FF2B5EF4-FFF2-40B4-BE49-F238E27FC236}">
                  <a16:creationId xmlns:a16="http://schemas.microsoft.com/office/drawing/2014/main" id="{73CAFE06-43C1-47CE-B2F7-727C9F13D1F7}"/>
                </a:ext>
              </a:extLst>
            </p:cNvPr>
            <p:cNvSpPr/>
            <p:nvPr/>
          </p:nvSpPr>
          <p:spPr>
            <a:xfrm>
              <a:off x="7872412" y="5429250"/>
              <a:ext cx="4095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00"/>
            </a:p>
          </p:txBody>
        </p:sp>
      </p:grpSp>
      <p:pic>
        <p:nvPicPr>
          <p:cNvPr id="11" name="Image 10">
            <a:extLst>
              <a:ext uri="{FF2B5EF4-FFF2-40B4-BE49-F238E27FC236}">
                <a16:creationId xmlns:a16="http://schemas.microsoft.com/office/drawing/2014/main" id="{61318BB6-F16B-46AF-B112-8AE360DFD44D}"/>
              </a:ext>
            </a:extLst>
          </p:cNvPr>
          <p:cNvPicPr>
            <a:picLocks noChangeAspect="1"/>
          </p:cNvPicPr>
          <p:nvPr/>
        </p:nvPicPr>
        <p:blipFill rotWithShape="1">
          <a:blip r:embed="rId3"/>
          <a:srcRect t="3889" b="2083"/>
          <a:stretch/>
        </p:blipFill>
        <p:spPr>
          <a:xfrm>
            <a:off x="1" y="0"/>
            <a:ext cx="5090738" cy="10283607"/>
          </a:xfrm>
          <a:prstGeom prst="rect">
            <a:avLst/>
          </a:prstGeom>
        </p:spPr>
      </p:pic>
      <p:sp>
        <p:nvSpPr>
          <p:cNvPr id="12" name="Titre 1">
            <a:extLst>
              <a:ext uri="{FF2B5EF4-FFF2-40B4-BE49-F238E27FC236}">
                <a16:creationId xmlns:a16="http://schemas.microsoft.com/office/drawing/2014/main" id="{98DFFA89-B97E-40F7-A9D9-293A1F099431}"/>
              </a:ext>
            </a:extLst>
          </p:cNvPr>
          <p:cNvSpPr txBox="1">
            <a:spLocks/>
          </p:cNvSpPr>
          <p:nvPr/>
        </p:nvSpPr>
        <p:spPr>
          <a:xfrm>
            <a:off x="5709674" y="409903"/>
            <a:ext cx="12042298" cy="212365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6600" dirty="0">
                <a:solidFill>
                  <a:srgbClr val="E0C6A0"/>
                </a:solidFill>
                <a:latin typeface="Paytone One"/>
                <a:ea typeface="Paytone One"/>
                <a:cs typeface="Paytone One"/>
              </a:rPr>
              <a:t>ZOOM sur le principe du </a:t>
            </a:r>
            <a:r>
              <a:rPr lang="fr-FR" sz="6600" dirty="0">
                <a:solidFill>
                  <a:srgbClr val="102032"/>
                </a:solidFill>
                <a:latin typeface="Paytone One"/>
                <a:ea typeface="Paytone One"/>
                <a:cs typeface="Paytone One"/>
              </a:rPr>
              <a:t>Bail Réel Solidaire</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3175" y="1367369"/>
            <a:ext cx="1510610" cy="1923986"/>
          </a:xfrm>
          <a:prstGeom prst="rect">
            <a:avLst/>
          </a:prstGeom>
        </p:spPr>
      </p:pic>
      <p:sp>
        <p:nvSpPr>
          <p:cNvPr id="14" name="Google Shape;83;p13"/>
          <p:cNvSpPr/>
          <p:nvPr/>
        </p:nvSpPr>
        <p:spPr>
          <a:xfrm>
            <a:off x="5585687" y="2714952"/>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spTree>
    <p:extLst>
      <p:ext uri="{BB962C8B-B14F-4D97-AF65-F5344CB8AC3E}">
        <p14:creationId xmlns:p14="http://schemas.microsoft.com/office/powerpoint/2010/main" val="396773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rgbClr val="10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Google Shape;442;p18"/>
          <p:cNvSpPr/>
          <p:nvPr/>
        </p:nvSpPr>
        <p:spPr>
          <a:xfrm>
            <a:off x="413081" y="444700"/>
            <a:ext cx="17439793" cy="9369973"/>
          </a:xfrm>
          <a:custGeom>
            <a:avLst/>
            <a:gdLst/>
            <a:ahLst/>
            <a:cxnLst/>
            <a:rect l="l" t="t" r="r" b="b"/>
            <a:pathLst>
              <a:path w="4593196" h="2467812" extrusionOk="0">
                <a:moveTo>
                  <a:pt x="0" y="0"/>
                </a:moveTo>
                <a:lnTo>
                  <a:pt x="4593196" y="0"/>
                </a:lnTo>
                <a:lnTo>
                  <a:pt x="4593196" y="2467812"/>
                </a:lnTo>
                <a:lnTo>
                  <a:pt x="0" y="2467812"/>
                </a:lnTo>
                <a:close/>
              </a:path>
            </a:pathLst>
          </a:custGeom>
          <a:solidFill>
            <a:schemeClr val="bg1"/>
          </a:solidFill>
          <a:ln>
            <a:noFill/>
          </a:ln>
        </p:spPr>
      </p:sp>
      <p:sp>
        <p:nvSpPr>
          <p:cNvPr id="7" name="Titre 1">
            <a:extLst>
              <a:ext uri="{FF2B5EF4-FFF2-40B4-BE49-F238E27FC236}">
                <a16:creationId xmlns:a16="http://schemas.microsoft.com/office/drawing/2014/main" id="{98DFFA89-B97E-40F7-A9D9-293A1F099431}"/>
              </a:ext>
            </a:extLst>
          </p:cNvPr>
          <p:cNvSpPr txBox="1">
            <a:spLocks/>
          </p:cNvSpPr>
          <p:nvPr/>
        </p:nvSpPr>
        <p:spPr>
          <a:xfrm>
            <a:off x="2288559" y="1087822"/>
            <a:ext cx="12042298" cy="415498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6600" dirty="0">
                <a:solidFill>
                  <a:srgbClr val="E0C6A0"/>
                </a:solidFill>
                <a:latin typeface="Paytone One"/>
                <a:ea typeface="Paytone One"/>
                <a:cs typeface="Paytone One"/>
              </a:rPr>
              <a:t>BRS, un dispositif remarquable pour produire des logements accessibles </a:t>
            </a:r>
            <a:r>
              <a:rPr lang="fr-FR" sz="3200" i="1" dirty="0">
                <a:solidFill>
                  <a:srgbClr val="102032"/>
                </a:solidFill>
                <a:latin typeface="Paytone One"/>
                <a:ea typeface="Paytone One"/>
                <a:cs typeface="Paytone One"/>
              </a:rPr>
              <a:t>entre 30 % et </a:t>
            </a:r>
            <a:r>
              <a:rPr lang="fr-FR" sz="3200" i="1" dirty="0">
                <a:solidFill>
                  <a:srgbClr val="102032"/>
                </a:solidFill>
                <a:latin typeface="Paytone One"/>
                <a:sym typeface="Arial"/>
              </a:rPr>
              <a:t>40% en dessous du marché libre</a:t>
            </a:r>
            <a:endParaRPr lang="fr-FR" sz="3200" i="1" dirty="0">
              <a:solidFill>
                <a:srgbClr val="102032"/>
              </a:solidFill>
              <a:latin typeface="Paytone One"/>
              <a:sym typeface="Wingdings" panose="05000000000000000000" pitchFamily="2" charset="2"/>
            </a:endParaRPr>
          </a:p>
          <a:p>
            <a:endParaRPr lang="fr-FR" sz="6600" dirty="0">
              <a:solidFill>
                <a:srgbClr val="E0C6A0"/>
              </a:solidFill>
              <a:latin typeface="Paytone One"/>
              <a:ea typeface="Paytone One"/>
              <a:cs typeface="Paytone One"/>
            </a:endParaRPr>
          </a:p>
        </p:txBody>
      </p:sp>
      <p:pic>
        <p:nvPicPr>
          <p:cNvPr id="8" name="Image 7">
            <a:extLst>
              <a:ext uri="{FF2B5EF4-FFF2-40B4-BE49-F238E27FC236}">
                <a16:creationId xmlns:a16="http://schemas.microsoft.com/office/drawing/2014/main" id="{AAEE7B51-0A03-4057-A539-7E5592EE5C42}"/>
              </a:ext>
            </a:extLst>
          </p:cNvPr>
          <p:cNvPicPr>
            <a:picLocks noChangeAspect="1"/>
          </p:cNvPicPr>
          <p:nvPr/>
        </p:nvPicPr>
        <p:blipFill rotWithShape="1">
          <a:blip r:embed="rId2"/>
          <a:srcRect l="541" t="3449" r="77714" b="8483"/>
          <a:stretch/>
        </p:blipFill>
        <p:spPr>
          <a:xfrm>
            <a:off x="14188966" y="709449"/>
            <a:ext cx="3389586" cy="8686800"/>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93" y="1050806"/>
            <a:ext cx="1563963" cy="1991940"/>
          </a:xfrm>
          <a:prstGeom prst="rect">
            <a:avLst/>
          </a:prstGeom>
        </p:spPr>
      </p:pic>
      <p:sp>
        <p:nvSpPr>
          <p:cNvPr id="10" name="Google Shape;83;p13"/>
          <p:cNvSpPr/>
          <p:nvPr/>
        </p:nvSpPr>
        <p:spPr>
          <a:xfrm>
            <a:off x="8780682" y="4683425"/>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sp>
        <p:nvSpPr>
          <p:cNvPr id="2" name="ZoneTexte 1">
            <a:extLst>
              <a:ext uri="{FF2B5EF4-FFF2-40B4-BE49-F238E27FC236}">
                <a16:creationId xmlns:a16="http://schemas.microsoft.com/office/drawing/2014/main" id="{D72792A7-DDA9-4DA4-BB7D-1163C46A6176}"/>
              </a:ext>
            </a:extLst>
          </p:cNvPr>
          <p:cNvSpPr txBox="1"/>
          <p:nvPr/>
        </p:nvSpPr>
        <p:spPr>
          <a:xfrm>
            <a:off x="709448" y="4835903"/>
            <a:ext cx="13366451" cy="4816703"/>
          </a:xfrm>
          <a:prstGeom prst="rect">
            <a:avLst/>
          </a:prstGeom>
          <a:noFill/>
        </p:spPr>
        <p:txBody>
          <a:bodyPr wrap="square" lIns="91440" tIns="45720" rIns="91440" bIns="45720" rtlCol="0" anchor="t">
            <a:spAutoFit/>
          </a:bodyPr>
          <a:lstStyle/>
          <a:p>
            <a:pPr marL="457200" indent="-457200">
              <a:spcAft>
                <a:spcPts val="600"/>
              </a:spcAft>
              <a:buFont typeface="Wingdings" panose="05000000000000000000" pitchFamily="2" charset="2"/>
              <a:buChar char="ü"/>
            </a:pPr>
            <a:r>
              <a:rPr lang="fr-FR" sz="3200" dirty="0">
                <a:solidFill>
                  <a:srgbClr val="102032"/>
                </a:solidFill>
                <a:latin typeface="Paytone One"/>
                <a:sym typeface="Arial"/>
              </a:rPr>
              <a:t>Dissociation du foncier et du Bâti </a:t>
            </a:r>
            <a:endParaRPr lang="fr-FR" sz="3200" dirty="0">
              <a:solidFill>
                <a:srgbClr val="102032"/>
              </a:solidFill>
              <a:latin typeface="Paytone One"/>
              <a:sym typeface="Wingdings" panose="05000000000000000000" pitchFamily="2" charset="2"/>
            </a:endParaRPr>
          </a:p>
          <a:p>
            <a:pPr marL="457200" indent="-457200">
              <a:spcAft>
                <a:spcPts val="600"/>
              </a:spcAft>
              <a:buFont typeface="Wingdings" panose="05000000000000000000" pitchFamily="2" charset="2"/>
              <a:buChar char="ü"/>
            </a:pPr>
            <a:r>
              <a:rPr lang="fr-FR" sz="3200" dirty="0">
                <a:solidFill>
                  <a:srgbClr val="102032"/>
                </a:solidFill>
                <a:latin typeface="Paytone One"/>
                <a:sym typeface="Arial"/>
              </a:rPr>
              <a:t>TVA à taux réduit 5,5 % Versus 20 %</a:t>
            </a:r>
          </a:p>
          <a:p>
            <a:pPr marL="457200" indent="-457200">
              <a:spcAft>
                <a:spcPts val="600"/>
              </a:spcAft>
              <a:buFont typeface="Wingdings" panose="05000000000000000000" pitchFamily="2" charset="2"/>
              <a:buChar char="ü"/>
            </a:pPr>
            <a:r>
              <a:rPr lang="fr-FR" sz="3200" dirty="0">
                <a:solidFill>
                  <a:srgbClr val="102032"/>
                </a:solidFill>
                <a:latin typeface="Paytone One"/>
                <a:sym typeface="Arial"/>
              </a:rPr>
              <a:t>Cumul possible avec le PTZ (soumis à conditions d’éligibilité)</a:t>
            </a:r>
          </a:p>
          <a:p>
            <a:pPr>
              <a:spcAft>
                <a:spcPts val="600"/>
              </a:spcAft>
            </a:pPr>
            <a:endParaRPr lang="fr-FR" sz="3200" dirty="0">
              <a:solidFill>
                <a:srgbClr val="102032"/>
              </a:solidFill>
              <a:latin typeface="Paytone One"/>
              <a:sym typeface="Arial"/>
            </a:endParaRPr>
          </a:p>
          <a:p>
            <a:pPr marL="457200" indent="-457200">
              <a:spcAft>
                <a:spcPts val="600"/>
              </a:spcAft>
              <a:buFont typeface="Wingdings" panose="05000000000000000000" pitchFamily="2" charset="2"/>
              <a:buChar char="ü"/>
            </a:pPr>
            <a:r>
              <a:rPr lang="fr-FR" sz="3200" dirty="0">
                <a:solidFill>
                  <a:srgbClr val="102032"/>
                </a:solidFill>
                <a:latin typeface="Paytone One"/>
                <a:sym typeface="Arial"/>
              </a:rPr>
              <a:t>Obligation de destination du logement en tant que Résidence Principale</a:t>
            </a:r>
          </a:p>
          <a:p>
            <a:pPr marL="457200" indent="-457200">
              <a:spcAft>
                <a:spcPts val="600"/>
              </a:spcAft>
              <a:buFont typeface="Wingdings" panose="05000000000000000000" pitchFamily="2" charset="2"/>
              <a:buChar char="ü"/>
            </a:pPr>
            <a:r>
              <a:rPr lang="fr-FR" sz="3200" dirty="0">
                <a:solidFill>
                  <a:srgbClr val="102032"/>
                </a:solidFill>
                <a:latin typeface="Paytone One"/>
                <a:sym typeface="Wingdings" panose="05000000000000000000" pitchFamily="2" charset="2"/>
              </a:rPr>
              <a:t> </a:t>
            </a:r>
            <a:r>
              <a:rPr lang="fr-FR" sz="3200" dirty="0">
                <a:solidFill>
                  <a:srgbClr val="102032"/>
                </a:solidFill>
                <a:latin typeface="Paytone One"/>
                <a:sym typeface="Arial"/>
              </a:rPr>
              <a:t>Versement d’une redevance mensuelle d’environ 1,25 € TTC * m² SHAB </a:t>
            </a:r>
            <a:r>
              <a:rPr lang="fr-FR" sz="1600" i="1" dirty="0">
                <a:solidFill>
                  <a:srgbClr val="102032"/>
                </a:solidFill>
                <a:latin typeface="Paytone One"/>
                <a:sym typeface="Arial"/>
              </a:rPr>
              <a:t>(exemple : T3 de 64 m² redevance mensuelle d’environ 80 € TTC)</a:t>
            </a:r>
            <a:endParaRPr lang="fr-FR" sz="3200" dirty="0">
              <a:solidFill>
                <a:srgbClr val="102032"/>
              </a:solidFill>
              <a:latin typeface="Paytone One"/>
              <a:sym typeface="Arial"/>
            </a:endParaRPr>
          </a:p>
          <a:p>
            <a:pPr marL="457200" indent="-457200">
              <a:spcAft>
                <a:spcPts val="600"/>
              </a:spcAft>
              <a:buFont typeface="Wingdings" panose="05000000000000000000" pitchFamily="2" charset="2"/>
              <a:buChar char="ü"/>
            </a:pPr>
            <a:r>
              <a:rPr lang="fr-FR" sz="3200" dirty="0">
                <a:solidFill>
                  <a:srgbClr val="102032"/>
                </a:solidFill>
                <a:latin typeface="Paytone One"/>
                <a:sym typeface="Arial"/>
              </a:rPr>
              <a:t>Dispositif anti-spéculatif</a:t>
            </a:r>
          </a:p>
          <a:p>
            <a:pPr marL="457200" indent="-457200">
              <a:spcAft>
                <a:spcPts val="600"/>
              </a:spcAft>
              <a:buFont typeface="Wingdings" panose="05000000000000000000" pitchFamily="2" charset="2"/>
              <a:buChar char="ü"/>
            </a:pPr>
            <a:r>
              <a:rPr lang="fr-FR" sz="3200" dirty="0">
                <a:solidFill>
                  <a:srgbClr val="102032"/>
                </a:solidFill>
                <a:latin typeface="Paytone One"/>
                <a:sym typeface="Arial"/>
              </a:rPr>
              <a:t>Encadrement des conditions de vente et de revente</a:t>
            </a:r>
          </a:p>
        </p:txBody>
      </p:sp>
      <p:sp>
        <p:nvSpPr>
          <p:cNvPr id="11" name="Google Shape;83;p13">
            <a:extLst>
              <a:ext uri="{FF2B5EF4-FFF2-40B4-BE49-F238E27FC236}">
                <a16:creationId xmlns:a16="http://schemas.microsoft.com/office/drawing/2014/main" id="{10DA5D62-7152-4094-BDD6-77447D868267}"/>
              </a:ext>
            </a:extLst>
          </p:cNvPr>
          <p:cNvSpPr/>
          <p:nvPr/>
        </p:nvSpPr>
        <p:spPr>
          <a:xfrm>
            <a:off x="6777673" y="6687870"/>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spTree>
    <p:extLst>
      <p:ext uri="{BB962C8B-B14F-4D97-AF65-F5344CB8AC3E}">
        <p14:creationId xmlns:p14="http://schemas.microsoft.com/office/powerpoint/2010/main" val="16807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14267" y="446313"/>
            <a:ext cx="1068045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7824" y="718780"/>
            <a:ext cx="4063180" cy="2645051"/>
          </a:xfrm>
          <a:prstGeom prst="rect">
            <a:avLst/>
          </a:prstGeom>
        </p:spPr>
      </p:pic>
      <p:sp>
        <p:nvSpPr>
          <p:cNvPr id="13" name="TextBox 6"/>
          <p:cNvSpPr txBox="1"/>
          <p:nvPr/>
        </p:nvSpPr>
        <p:spPr>
          <a:xfrm>
            <a:off x="1010920" y="3980181"/>
            <a:ext cx="9819640" cy="2319353"/>
          </a:xfrm>
          <a:prstGeom prst="rect">
            <a:avLst/>
          </a:prstGeom>
        </p:spPr>
        <p:txBody>
          <a:bodyPr wrap="square" lIns="0" tIns="0" rIns="0" bIns="0">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Coopérative de cœur et d’esprit ! </a:t>
            </a:r>
          </a:p>
          <a:p>
            <a:pPr eaLnBrk="1" fontAlgn="auto" hangingPunct="1">
              <a:lnSpc>
                <a:spcPct val="107000"/>
              </a:lnSpc>
              <a:spcBef>
                <a:spcPts val="0"/>
              </a:spcBef>
              <a:spcAft>
                <a:spcPts val="800"/>
              </a:spcAft>
              <a:defRPr/>
            </a:pPr>
            <a:r>
              <a:rPr lang="fr-FR" sz="2400" b="1" dirty="0">
                <a:solidFill>
                  <a:schemeClr val="bg1"/>
                </a:solidFill>
                <a:latin typeface="Century Gothic" panose="020B0502020202020204" pitchFamily="34" charset="0"/>
              </a:rPr>
              <a:t>A la fois promoteur, aménageur, bailleur, syndic et constructeur de maisons individuelles, la pluralité des compétences et de nos équipes est une vraie richesse pour accompagner les acteurs du territoire et nos clients dans leur projet. </a:t>
            </a:r>
          </a:p>
        </p:txBody>
      </p:sp>
      <p:pic>
        <p:nvPicPr>
          <p:cNvPr id="14" name="Image 44"/>
          <p:cNvPicPr>
            <a:picLocks noChangeAspect="1"/>
          </p:cNvPicPr>
          <p:nvPr/>
        </p:nvPicPr>
        <p:blipFill>
          <a:blip r:embed="rId3">
            <a:extLst>
              <a:ext uri="{28A0092B-C50C-407E-A947-70E740481C1C}">
                <a14:useLocalDpi xmlns:a14="http://schemas.microsoft.com/office/drawing/2010/main" val="0"/>
              </a:ext>
            </a:extLst>
          </a:blip>
          <a:srcRect l="3937" t="4529" r="3136"/>
          <a:stretch>
            <a:fillRect/>
          </a:stretch>
        </p:blipFill>
        <p:spPr bwMode="auto">
          <a:xfrm>
            <a:off x="11084560" y="0"/>
            <a:ext cx="67437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9"/>
          <p:cNvGrpSpPr/>
          <p:nvPr/>
        </p:nvGrpSpPr>
        <p:grpSpPr>
          <a:xfrm>
            <a:off x="11084560" y="4152900"/>
            <a:ext cx="6781800" cy="381000"/>
            <a:chOff x="0" y="0"/>
            <a:chExt cx="1782597" cy="345710"/>
          </a:xfrm>
          <a:solidFill>
            <a:srgbClr val="A03F4C"/>
          </a:solidFill>
        </p:grpSpPr>
        <p:sp>
          <p:nvSpPr>
            <p:cNvPr id="16" name="Freeform 10"/>
            <p:cNvSpPr/>
            <p:nvPr/>
          </p:nvSpPr>
          <p:spPr>
            <a:xfrm>
              <a:off x="0" y="0"/>
              <a:ext cx="1782597" cy="345710"/>
            </a:xfrm>
            <a:custGeom>
              <a:avLst/>
              <a:gdLst/>
              <a:ahLst/>
              <a:cxnLst/>
              <a:rect l="l" t="t" r="r" b="b"/>
              <a:pathLst>
                <a:path w="1782597" h="345710">
                  <a:moveTo>
                    <a:pt x="0" y="0"/>
                  </a:moveTo>
                  <a:lnTo>
                    <a:pt x="1782597" y="0"/>
                  </a:lnTo>
                  <a:lnTo>
                    <a:pt x="1782597" y="345710"/>
                  </a:lnTo>
                  <a:lnTo>
                    <a:pt x="0" y="345710"/>
                  </a:lnTo>
                  <a:close/>
                </a:path>
              </a:pathLst>
            </a:custGeom>
            <a:grpFill/>
          </p:spPr>
        </p:sp>
        <p:sp>
          <p:nvSpPr>
            <p:cNvPr id="17" name="TextBox 11"/>
            <p:cNvSpPr txBox="1"/>
            <p:nvPr/>
          </p:nvSpPr>
          <p:spPr>
            <a:xfrm>
              <a:off x="0" y="-38100"/>
              <a:ext cx="1782597" cy="383810"/>
            </a:xfrm>
            <a:prstGeom prst="rect">
              <a:avLst/>
            </a:prstGeom>
            <a:grpFill/>
          </p:spPr>
          <p:txBody>
            <a:bodyPr lIns="50800" tIns="50800" rIns="50800" bIns="50800" anchor="ctr"/>
            <a:lstStyle/>
            <a:p>
              <a:pPr algn="ctr" eaLnBrk="1" fontAlgn="auto" hangingPunct="1">
                <a:lnSpc>
                  <a:spcPts val="2659"/>
                </a:lnSpc>
                <a:spcBef>
                  <a:spcPts val="0"/>
                </a:spcBef>
                <a:spcAft>
                  <a:spcPts val="0"/>
                </a:spcAft>
                <a:defRPr/>
              </a:pPr>
              <a:endParaRPr>
                <a:latin typeface="+mn-lt"/>
              </a:endParaRPr>
            </a:p>
          </p:txBody>
        </p:sp>
      </p:grpSp>
      <p:sp>
        <p:nvSpPr>
          <p:cNvPr id="18" name="Rectangle 46"/>
          <p:cNvSpPr>
            <a:spLocks noChangeArrowheads="1"/>
          </p:cNvSpPr>
          <p:nvPr/>
        </p:nvSpPr>
        <p:spPr bwMode="auto">
          <a:xfrm>
            <a:off x="11418888" y="4137660"/>
            <a:ext cx="63452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fr-FR" altLang="fr-FR" sz="2000" b="1" dirty="0">
                <a:solidFill>
                  <a:schemeClr val="bg1"/>
                </a:solidFill>
                <a:latin typeface="Century Gothic" panose="020B0502020202020204" pitchFamily="34" charset="0"/>
              </a:rPr>
              <a:t>Une équipe de 64 personnes, des compétences ! </a:t>
            </a:r>
          </a:p>
        </p:txBody>
      </p:sp>
      <p:sp>
        <p:nvSpPr>
          <p:cNvPr id="19"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
        <p:nvSpPr>
          <p:cNvPr id="20" name="TextBox 7"/>
          <p:cNvSpPr txBox="1"/>
          <p:nvPr/>
        </p:nvSpPr>
        <p:spPr>
          <a:xfrm>
            <a:off x="11590263" y="5120188"/>
            <a:ext cx="6084239" cy="4431983"/>
          </a:xfrm>
          <a:prstGeom prst="rect">
            <a:avLst/>
          </a:prstGeom>
        </p:spPr>
        <p:txBody>
          <a:bodyPr wrap="square" lIns="0" tIns="0" rIns="0" bIns="0">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A</a:t>
            </a:r>
            <a:r>
              <a:rPr lang="fr-FR" sz="4000" b="1" spc="15" dirty="0">
                <a:solidFill>
                  <a:schemeClr val="bg1"/>
                </a:solidFill>
                <a:latin typeface="Century Gothic" panose="020B0502020202020204" pitchFamily="34" charset="0"/>
                <a:ea typeface="Gotham"/>
                <a:cs typeface="Calibri" panose="020F0502020204030204" pitchFamily="34" charset="0"/>
              </a:rPr>
              <a:t>cteur localement et durablement implanté dans le développement</a:t>
            </a:r>
          </a:p>
          <a:p>
            <a:pPr eaLnBrk="1" fontAlgn="auto" hangingPunct="1">
              <a:spcBef>
                <a:spcPts val="0"/>
              </a:spcBef>
              <a:spcAft>
                <a:spcPts val="0"/>
              </a:spcAft>
              <a:defRPr/>
            </a:pPr>
            <a:r>
              <a:rPr lang="fr-FR" sz="4000" b="1" spc="15" dirty="0">
                <a:solidFill>
                  <a:schemeClr val="bg1"/>
                </a:solidFill>
                <a:latin typeface="Century Gothic" panose="020B0502020202020204" pitchFamily="34" charset="0"/>
                <a:ea typeface="Gotham"/>
                <a:cs typeface="Calibri" panose="020F0502020204030204" pitchFamily="34" charset="0"/>
              </a:rPr>
              <a:t>du territoire ! </a:t>
            </a:r>
          </a:p>
          <a:p>
            <a:pPr eaLnBrk="1" fontAlgn="auto" hangingPunct="1">
              <a:spcBef>
                <a:spcPts val="0"/>
              </a:spcBef>
              <a:spcAft>
                <a:spcPts val="0"/>
              </a:spcAft>
              <a:defRPr/>
            </a:pPr>
            <a:r>
              <a:rPr lang="fr-FR" sz="4000" b="1" spc="15" dirty="0">
                <a:solidFill>
                  <a:schemeClr val="bg1"/>
                </a:solidFill>
                <a:latin typeface="Century Gothic" panose="020B0502020202020204" pitchFamily="34" charset="0"/>
                <a:ea typeface="Gotham"/>
                <a:cs typeface="Calibri" panose="020F0502020204030204" pitchFamily="34" charset="0"/>
              </a:rPr>
              <a:t>Objectif : rendre le logement accessible à tous et pour tous. </a:t>
            </a:r>
          </a:p>
        </p:txBody>
      </p:sp>
      <p:sp>
        <p:nvSpPr>
          <p:cNvPr id="21" name="Google Shape;275;p25"/>
          <p:cNvSpPr>
            <a:spLocks noChangeArrowheads="1"/>
          </p:cNvSpPr>
          <p:nvPr/>
        </p:nvSpPr>
        <p:spPr bwMode="auto">
          <a:xfrm>
            <a:off x="2072640" y="6576060"/>
            <a:ext cx="2971800" cy="2971800"/>
          </a:xfrm>
          <a:prstGeom prst="ellipse">
            <a:avLst/>
          </a:prstGeom>
          <a:solidFill>
            <a:srgbClr val="C7C1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b="1">
              <a:latin typeface="Poppins" panose="00000500000000000000" pitchFamily="2" charset="0"/>
              <a:cs typeface="Poppins" panose="00000500000000000000" pitchFamily="2" charset="0"/>
              <a:sym typeface="Poppins" panose="00000500000000000000" pitchFamily="2" charset="0"/>
            </a:endParaRPr>
          </a:p>
        </p:txBody>
      </p:sp>
      <p:sp>
        <p:nvSpPr>
          <p:cNvPr id="22" name="TextBox 7"/>
          <p:cNvSpPr txBox="1">
            <a:spLocks noChangeArrowheads="1"/>
          </p:cNvSpPr>
          <p:nvPr/>
        </p:nvSpPr>
        <p:spPr bwMode="auto">
          <a:xfrm>
            <a:off x="2072640" y="7414260"/>
            <a:ext cx="2971800" cy="128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pPr>
            <a:r>
              <a:rPr lang="fr-FR" altLang="fr-FR" sz="2000" b="1" dirty="0">
                <a:solidFill>
                  <a:schemeClr val="bg1"/>
                </a:solidFill>
                <a:latin typeface="+mn-lt"/>
              </a:rPr>
              <a:t>PRODUCTION</a:t>
            </a:r>
            <a:r>
              <a:rPr lang="fr-FR" altLang="fr-FR" sz="2000" b="1" i="1" dirty="0">
                <a:solidFill>
                  <a:schemeClr val="bg1"/>
                </a:solidFill>
                <a:latin typeface="+mn-lt"/>
              </a:rPr>
              <a:t> </a:t>
            </a:r>
            <a:r>
              <a:rPr lang="fr-FR" altLang="fr-FR" sz="2000" b="1" dirty="0">
                <a:solidFill>
                  <a:schemeClr val="bg1"/>
                </a:solidFill>
                <a:latin typeface="+mn-lt"/>
              </a:rPr>
              <a:t>DE </a:t>
            </a:r>
          </a:p>
          <a:p>
            <a:pPr algn="ctr" eaLnBrk="1" hangingPunct="1">
              <a:lnSpc>
                <a:spcPct val="107000"/>
              </a:lnSpc>
              <a:spcBef>
                <a:spcPct val="0"/>
              </a:spcBef>
              <a:spcAft>
                <a:spcPts val="800"/>
              </a:spcAft>
              <a:buFontTx/>
              <a:buNone/>
            </a:pPr>
            <a:r>
              <a:rPr lang="fr-FR" altLang="fr-FR" b="1" dirty="0">
                <a:solidFill>
                  <a:schemeClr val="bg1"/>
                </a:solidFill>
                <a:latin typeface="+mn-lt"/>
              </a:rPr>
              <a:t>250 à 300 </a:t>
            </a:r>
            <a:r>
              <a:rPr lang="fr-FR" altLang="fr-FR" sz="2000" b="1" dirty="0">
                <a:solidFill>
                  <a:schemeClr val="bg1"/>
                </a:solidFill>
                <a:latin typeface="+mn-lt"/>
              </a:rPr>
              <a:t>LOGEMENTS/AN</a:t>
            </a:r>
          </a:p>
        </p:txBody>
      </p:sp>
      <p:sp>
        <p:nvSpPr>
          <p:cNvPr id="23" name="Google Shape;275;p25"/>
          <p:cNvSpPr>
            <a:spLocks noChangeArrowheads="1"/>
          </p:cNvSpPr>
          <p:nvPr/>
        </p:nvSpPr>
        <p:spPr bwMode="auto">
          <a:xfrm>
            <a:off x="5349240" y="6576060"/>
            <a:ext cx="2971800" cy="2971800"/>
          </a:xfrm>
          <a:prstGeom prst="ellipse">
            <a:avLst/>
          </a:prstGeom>
          <a:solidFill>
            <a:srgbClr val="C7C19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b="1">
              <a:latin typeface="Poppins" panose="00000500000000000000" pitchFamily="2" charset="0"/>
              <a:cs typeface="Poppins" panose="00000500000000000000" pitchFamily="2" charset="0"/>
              <a:sym typeface="Poppins" panose="00000500000000000000" pitchFamily="2" charset="0"/>
            </a:endParaRPr>
          </a:p>
        </p:txBody>
      </p:sp>
      <p:sp>
        <p:nvSpPr>
          <p:cNvPr id="24" name="TextBox 7"/>
          <p:cNvSpPr txBox="1">
            <a:spLocks noChangeArrowheads="1"/>
          </p:cNvSpPr>
          <p:nvPr/>
        </p:nvSpPr>
        <p:spPr bwMode="auto">
          <a:xfrm>
            <a:off x="5349240" y="7642860"/>
            <a:ext cx="2971800" cy="115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pPr>
            <a:r>
              <a:rPr lang="fr-FR" altLang="fr-FR" sz="2400" b="1" dirty="0">
                <a:solidFill>
                  <a:schemeClr val="bg1"/>
                </a:solidFill>
                <a:latin typeface="+mn-lt"/>
              </a:rPr>
              <a:t>FONDS PROPRES </a:t>
            </a:r>
          </a:p>
          <a:p>
            <a:pPr algn="ctr" eaLnBrk="1" hangingPunct="1">
              <a:lnSpc>
                <a:spcPct val="107000"/>
              </a:lnSpc>
              <a:spcBef>
                <a:spcPct val="0"/>
              </a:spcBef>
              <a:spcAft>
                <a:spcPts val="800"/>
              </a:spcAft>
              <a:buFontTx/>
              <a:buNone/>
            </a:pPr>
            <a:r>
              <a:rPr lang="fr-FR" altLang="fr-FR" sz="4000" b="1" dirty="0">
                <a:solidFill>
                  <a:schemeClr val="bg1"/>
                </a:solidFill>
                <a:latin typeface="+mn-lt"/>
              </a:rPr>
              <a:t>64 M€</a:t>
            </a:r>
          </a:p>
        </p:txBody>
      </p:sp>
      <p:sp>
        <p:nvSpPr>
          <p:cNvPr id="25" name="AutoShape 5"/>
          <p:cNvSpPr>
            <a:spLocks noChangeShapeType="1"/>
          </p:cNvSpPr>
          <p:nvPr/>
        </p:nvSpPr>
        <p:spPr bwMode="auto">
          <a:xfrm flipV="1">
            <a:off x="11287760" y="5158740"/>
            <a:ext cx="0" cy="4384675"/>
          </a:xfrm>
          <a:prstGeom prst="line">
            <a:avLst/>
          </a:prstGeom>
          <a:noFill/>
          <a:ln w="9525">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spTree>
    <p:extLst>
      <p:ext uri="{BB962C8B-B14F-4D97-AF65-F5344CB8AC3E}">
        <p14:creationId xmlns:p14="http://schemas.microsoft.com/office/powerpoint/2010/main" val="2413465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rgbClr val="10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Google Shape;442;p18"/>
          <p:cNvSpPr/>
          <p:nvPr/>
        </p:nvSpPr>
        <p:spPr>
          <a:xfrm>
            <a:off x="413081" y="444700"/>
            <a:ext cx="17439793" cy="9369973"/>
          </a:xfrm>
          <a:custGeom>
            <a:avLst/>
            <a:gdLst/>
            <a:ahLst/>
            <a:cxnLst/>
            <a:rect l="l" t="t" r="r" b="b"/>
            <a:pathLst>
              <a:path w="4593196" h="2467812" extrusionOk="0">
                <a:moveTo>
                  <a:pt x="0" y="0"/>
                </a:moveTo>
                <a:lnTo>
                  <a:pt x="4593196" y="0"/>
                </a:lnTo>
                <a:lnTo>
                  <a:pt x="4593196" y="2467812"/>
                </a:lnTo>
                <a:lnTo>
                  <a:pt x="0" y="2467812"/>
                </a:lnTo>
                <a:close/>
              </a:path>
            </a:pathLst>
          </a:custGeom>
          <a:solidFill>
            <a:schemeClr val="bg1"/>
          </a:solidFill>
          <a:ln>
            <a:noFill/>
          </a:ln>
        </p:spPr>
      </p:sp>
      <p:sp>
        <p:nvSpPr>
          <p:cNvPr id="7" name="Titre 1">
            <a:extLst>
              <a:ext uri="{FF2B5EF4-FFF2-40B4-BE49-F238E27FC236}">
                <a16:creationId xmlns:a16="http://schemas.microsoft.com/office/drawing/2014/main" id="{98DFFA89-B97E-40F7-A9D9-293A1F099431}"/>
              </a:ext>
            </a:extLst>
          </p:cNvPr>
          <p:cNvSpPr txBox="1">
            <a:spLocks/>
          </p:cNvSpPr>
          <p:nvPr/>
        </p:nvSpPr>
        <p:spPr>
          <a:xfrm>
            <a:off x="2288559" y="1087822"/>
            <a:ext cx="12042298" cy="110799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6600" dirty="0">
                <a:solidFill>
                  <a:srgbClr val="E0C6A0"/>
                </a:solidFill>
                <a:latin typeface="Paytone One"/>
                <a:ea typeface="Paytone One"/>
                <a:cs typeface="Paytone One"/>
              </a:rPr>
              <a:t>Les plafonds de ressources N-2</a:t>
            </a:r>
          </a:p>
        </p:txBody>
      </p:sp>
      <p:pic>
        <p:nvPicPr>
          <p:cNvPr id="8" name="Image 7">
            <a:extLst>
              <a:ext uri="{FF2B5EF4-FFF2-40B4-BE49-F238E27FC236}">
                <a16:creationId xmlns:a16="http://schemas.microsoft.com/office/drawing/2014/main" id="{AAEE7B51-0A03-4057-A539-7E5592EE5C42}"/>
              </a:ext>
            </a:extLst>
          </p:cNvPr>
          <p:cNvPicPr>
            <a:picLocks noChangeAspect="1"/>
          </p:cNvPicPr>
          <p:nvPr/>
        </p:nvPicPr>
        <p:blipFill rotWithShape="1">
          <a:blip r:embed="rId2"/>
          <a:srcRect l="541" t="3449" r="77714" b="8483"/>
          <a:stretch/>
        </p:blipFill>
        <p:spPr>
          <a:xfrm>
            <a:off x="14188966" y="709449"/>
            <a:ext cx="3389586" cy="8686800"/>
          </a:xfrm>
          <a:prstGeom prst="rect">
            <a:avLst/>
          </a:prstGeom>
        </p:spPr>
      </p:pic>
      <p:sp>
        <p:nvSpPr>
          <p:cNvPr id="10" name="Google Shape;83;p13"/>
          <p:cNvSpPr/>
          <p:nvPr/>
        </p:nvSpPr>
        <p:spPr>
          <a:xfrm>
            <a:off x="8885185" y="2572612"/>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pic>
        <p:nvPicPr>
          <p:cNvPr id="11" name="Image 10">
            <a:extLst>
              <a:ext uri="{FF2B5EF4-FFF2-40B4-BE49-F238E27FC236}">
                <a16:creationId xmlns:a16="http://schemas.microsoft.com/office/drawing/2014/main" id="{0E97EE1C-420F-4E24-B382-D6970F752B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9448" y="950034"/>
            <a:ext cx="1417383" cy="1417383"/>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2188461658"/>
              </p:ext>
            </p:extLst>
          </p:nvPr>
        </p:nvGraphicFramePr>
        <p:xfrm>
          <a:off x="2638698" y="3526971"/>
          <a:ext cx="9418319" cy="5021252"/>
        </p:xfrm>
        <a:graphic>
          <a:graphicData uri="http://schemas.openxmlformats.org/drawingml/2006/table">
            <a:tbl>
              <a:tblPr firstRow="1" bandRow="1">
                <a:tableStyleId>{F5AB1C69-6EDB-4FF4-983F-18BD219EF322}</a:tableStyleId>
              </a:tblPr>
              <a:tblGrid>
                <a:gridCol w="6312824">
                  <a:extLst>
                    <a:ext uri="{9D8B030D-6E8A-4147-A177-3AD203B41FA5}">
                      <a16:colId xmlns:a16="http://schemas.microsoft.com/office/drawing/2014/main" val="20000"/>
                    </a:ext>
                  </a:extLst>
                </a:gridCol>
                <a:gridCol w="3105495">
                  <a:extLst>
                    <a:ext uri="{9D8B030D-6E8A-4147-A177-3AD203B41FA5}">
                      <a16:colId xmlns:a16="http://schemas.microsoft.com/office/drawing/2014/main" val="20002"/>
                    </a:ext>
                  </a:extLst>
                </a:gridCol>
              </a:tblGrid>
              <a:tr h="986510">
                <a:tc>
                  <a:txBody>
                    <a:bodyPr/>
                    <a:lstStyle/>
                    <a:p>
                      <a:pPr algn="ctr"/>
                      <a:r>
                        <a:rPr lang="fr-FR" sz="2800" b="1" i="0" u="none" strike="noStrike" kern="1200" baseline="0" dirty="0">
                          <a:solidFill>
                            <a:schemeClr val="tx2">
                              <a:lumMod val="75000"/>
                            </a:schemeClr>
                          </a:solidFill>
                          <a:latin typeface="+mn-lt"/>
                          <a:ea typeface="+mn-ea"/>
                          <a:cs typeface="+mn-cs"/>
                        </a:rPr>
                        <a:t>Nb de personnes destinées à occuper le logement</a:t>
                      </a:r>
                      <a:endParaRPr lang="fr-FR" sz="3200" b="1" i="0" u="none" strike="noStrike" kern="1200" baseline="0" dirty="0">
                        <a:solidFill>
                          <a:schemeClr val="tx2">
                            <a:lumMod val="75000"/>
                          </a:schemeClr>
                        </a:solidFill>
                        <a:latin typeface="+mn-lt"/>
                        <a:ea typeface="+mn-ea"/>
                        <a:cs typeface="+mn-cs"/>
                      </a:endParaRPr>
                    </a:p>
                  </a:txBody>
                  <a:tcPr anchor="ctr">
                    <a:solidFill>
                      <a:schemeClr val="bg1"/>
                    </a:solidFill>
                  </a:tcPr>
                </a:tc>
                <a:tc>
                  <a:txBody>
                    <a:bodyPr/>
                    <a:lstStyle/>
                    <a:p>
                      <a:pPr algn="ctr"/>
                      <a:r>
                        <a:rPr lang="fr-FR" sz="2400" b="1" i="0" u="none" strike="noStrike" kern="1200" baseline="0" dirty="0">
                          <a:solidFill>
                            <a:schemeClr val="lt1"/>
                          </a:solidFill>
                          <a:latin typeface="+mn-lt"/>
                          <a:ea typeface="+mn-ea"/>
                          <a:cs typeface="+mn-cs"/>
                        </a:rPr>
                        <a:t>Zone C</a:t>
                      </a:r>
                    </a:p>
                  </a:txBody>
                  <a:tcPr anchor="ctr">
                    <a:solidFill>
                      <a:srgbClr val="A03F4C"/>
                    </a:solidFill>
                  </a:tcPr>
                </a:tc>
                <a:extLst>
                  <a:ext uri="{0D108BD9-81ED-4DB2-BD59-A6C34878D82A}">
                    <a16:rowId xmlns:a16="http://schemas.microsoft.com/office/drawing/2014/main" val="10000"/>
                  </a:ext>
                </a:extLst>
              </a:tr>
              <a:tr h="650088">
                <a:tc>
                  <a:txBody>
                    <a:bodyPr/>
                    <a:lstStyle/>
                    <a:p>
                      <a:pPr algn="ctr"/>
                      <a:r>
                        <a:rPr lang="fr-FR" sz="1600" b="1" dirty="0"/>
                        <a:t>Personne seule </a:t>
                      </a:r>
                      <a:endParaRPr lang="fr-FR" sz="1600" b="1" dirty="0">
                        <a:solidFill>
                          <a:schemeClr val="bg2">
                            <a:lumMod val="25000"/>
                          </a:schemeClr>
                        </a:solidFill>
                      </a:endParaRPr>
                    </a:p>
                  </a:txBody>
                  <a:tcPr anchor="ctr"/>
                </a:tc>
                <a:tc>
                  <a:txBody>
                    <a:bodyPr/>
                    <a:lstStyle/>
                    <a:p>
                      <a:pPr algn="ctr"/>
                      <a:r>
                        <a:rPr lang="fr-FR" sz="2000" dirty="0"/>
                        <a:t>33 479</a:t>
                      </a:r>
                      <a:endParaRPr lang="fr-FR" sz="2000" b="0" i="0" u="none" strike="noStrike" kern="1200" baseline="0" dirty="0">
                        <a:solidFill>
                          <a:schemeClr val="bg2">
                            <a:lumMod val="25000"/>
                          </a:schemeClr>
                        </a:solidFill>
                        <a:latin typeface="+mn-lt"/>
                        <a:ea typeface="+mn-ea"/>
                        <a:cs typeface="+mn-cs"/>
                      </a:endParaRPr>
                    </a:p>
                  </a:txBody>
                  <a:tcPr anchor="ctr"/>
                </a:tc>
                <a:extLst>
                  <a:ext uri="{0D108BD9-81ED-4DB2-BD59-A6C34878D82A}">
                    <a16:rowId xmlns:a16="http://schemas.microsoft.com/office/drawing/2014/main" val="10001"/>
                  </a:ext>
                </a:extLst>
              </a:tr>
              <a:tr h="634281">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600" b="1" dirty="0"/>
                        <a:t>2 personnes sans personne à charge (hors jeune ménage) </a:t>
                      </a:r>
                      <a:endParaRPr lang="fr-FR" sz="1600" b="1" i="0" u="none" strike="noStrike" kern="1200" baseline="0" dirty="0">
                        <a:solidFill>
                          <a:schemeClr val="bg2">
                            <a:lumMod val="25000"/>
                          </a:schemeClr>
                        </a:solidFill>
                        <a:latin typeface="+mn-lt"/>
                        <a:ea typeface="+mn-ea"/>
                        <a:cs typeface="+mn-cs"/>
                      </a:endParaRPr>
                    </a:p>
                  </a:txBody>
                  <a:tcPr anchor="ctr"/>
                </a:tc>
                <a:tc>
                  <a:txBody>
                    <a:bodyPr/>
                    <a:lstStyle/>
                    <a:p>
                      <a:pPr algn="ctr"/>
                      <a:r>
                        <a:rPr lang="fr-FR" sz="2000" dirty="0"/>
                        <a:t>44 710 </a:t>
                      </a:r>
                      <a:endParaRPr lang="fr-FR" sz="2000" b="0" i="0" u="none" strike="noStrike" kern="1200" baseline="0" dirty="0">
                        <a:solidFill>
                          <a:schemeClr val="bg2">
                            <a:lumMod val="25000"/>
                          </a:schemeClr>
                        </a:solidFill>
                        <a:latin typeface="+mn-lt"/>
                        <a:ea typeface="+mn-ea"/>
                        <a:cs typeface="+mn-cs"/>
                      </a:endParaRPr>
                    </a:p>
                  </a:txBody>
                  <a:tcPr anchor="ctr"/>
                </a:tc>
                <a:extLst>
                  <a:ext uri="{0D108BD9-81ED-4DB2-BD59-A6C34878D82A}">
                    <a16:rowId xmlns:a16="http://schemas.microsoft.com/office/drawing/2014/main" val="10002"/>
                  </a:ext>
                </a:extLst>
              </a:tr>
              <a:tr h="625085">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600" b="1" dirty="0"/>
                        <a:t>3 personnes ou personne seule + 1 personne à charge ou jeune ménage</a:t>
                      </a:r>
                      <a:endParaRPr lang="fr-FR" sz="1600" b="1" i="0" u="none" strike="noStrike" kern="1200" baseline="0" dirty="0">
                        <a:solidFill>
                          <a:schemeClr val="bg2">
                            <a:lumMod val="25000"/>
                          </a:schemeClr>
                        </a:solidFill>
                        <a:latin typeface="+mn-lt"/>
                        <a:ea typeface="+mn-ea"/>
                        <a:cs typeface="+mn-cs"/>
                      </a:endParaRPr>
                    </a:p>
                  </a:txBody>
                  <a:tcPr anchor="ctr"/>
                </a:tc>
                <a:tc>
                  <a:txBody>
                    <a:bodyPr/>
                    <a:lstStyle/>
                    <a:p>
                      <a:pPr algn="ctr"/>
                      <a:r>
                        <a:rPr lang="fr-FR" sz="2000" dirty="0"/>
                        <a:t>53 766 </a:t>
                      </a:r>
                      <a:endParaRPr lang="fr-FR" sz="2000" b="0" i="0" u="none" strike="noStrike" kern="1200" baseline="0" dirty="0">
                        <a:solidFill>
                          <a:schemeClr val="bg2">
                            <a:lumMod val="25000"/>
                          </a:schemeClr>
                        </a:solidFill>
                        <a:latin typeface="+mn-lt"/>
                        <a:ea typeface="+mn-ea"/>
                        <a:cs typeface="+mn-cs"/>
                      </a:endParaRPr>
                    </a:p>
                  </a:txBody>
                  <a:tcPr anchor="ctr"/>
                </a:tc>
                <a:extLst>
                  <a:ext uri="{0D108BD9-81ED-4DB2-BD59-A6C34878D82A}">
                    <a16:rowId xmlns:a16="http://schemas.microsoft.com/office/drawing/2014/main" val="10003"/>
                  </a:ext>
                </a:extLst>
              </a:tr>
              <a:tr h="550075">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600" b="1" dirty="0"/>
                        <a:t>4 personnes ou personne seule + 2 personnes à charge</a:t>
                      </a:r>
                      <a:endParaRPr lang="fr-FR" sz="1600" b="1" i="0" u="none" strike="noStrike" kern="1200" baseline="0" dirty="0">
                        <a:solidFill>
                          <a:schemeClr val="bg2">
                            <a:lumMod val="25000"/>
                          </a:schemeClr>
                        </a:solidFill>
                        <a:latin typeface="+mn-lt"/>
                        <a:ea typeface="+mn-ea"/>
                        <a:cs typeface="+mn-cs"/>
                      </a:endParaRPr>
                    </a:p>
                  </a:txBody>
                  <a:tcPr anchor="ctr"/>
                </a:tc>
                <a:tc>
                  <a:txBody>
                    <a:bodyPr/>
                    <a:lstStyle/>
                    <a:p>
                      <a:pPr algn="ctr"/>
                      <a:r>
                        <a:rPr lang="fr-FR" sz="2000" dirty="0"/>
                        <a:t>64 910 </a:t>
                      </a:r>
                      <a:endParaRPr lang="fr-FR" sz="2000" b="0" i="0" u="none" strike="noStrike" kern="1200" baseline="0" dirty="0">
                        <a:solidFill>
                          <a:schemeClr val="bg2">
                            <a:lumMod val="25000"/>
                          </a:schemeClr>
                        </a:solidFill>
                        <a:latin typeface="+mn-lt"/>
                        <a:ea typeface="+mn-ea"/>
                        <a:cs typeface="+mn-cs"/>
                      </a:endParaRPr>
                    </a:p>
                  </a:txBody>
                  <a:tcPr anchor="ctr"/>
                </a:tc>
                <a:extLst>
                  <a:ext uri="{0D108BD9-81ED-4DB2-BD59-A6C34878D82A}">
                    <a16:rowId xmlns:a16="http://schemas.microsoft.com/office/drawing/2014/main" val="10004"/>
                  </a:ext>
                </a:extLst>
              </a:tr>
              <a:tr h="525071">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600" b="1" dirty="0"/>
                        <a:t>5 personnes ou personne seule + 3 personnes à charge </a:t>
                      </a:r>
                      <a:endParaRPr lang="fr-FR" sz="1600" b="1" i="0" u="none" strike="noStrike" kern="1200" baseline="0" dirty="0">
                        <a:solidFill>
                          <a:schemeClr val="bg2">
                            <a:lumMod val="25000"/>
                          </a:schemeClr>
                        </a:solidFill>
                        <a:latin typeface="+mn-lt"/>
                        <a:ea typeface="+mn-ea"/>
                        <a:cs typeface="+mn-cs"/>
                      </a:endParaRPr>
                    </a:p>
                  </a:txBody>
                  <a:tcPr anchor="ctr"/>
                </a:tc>
                <a:tc>
                  <a:txBody>
                    <a:bodyPr/>
                    <a:lstStyle/>
                    <a:p>
                      <a:pPr algn="ctr"/>
                      <a:r>
                        <a:rPr lang="fr-FR" sz="2000" dirty="0"/>
                        <a:t>76 357</a:t>
                      </a:r>
                      <a:endParaRPr lang="fr-FR" sz="2000" b="0" i="0" u="none" strike="noStrike" kern="1200" baseline="0" dirty="0">
                        <a:solidFill>
                          <a:schemeClr val="bg2">
                            <a:lumMod val="25000"/>
                          </a:schemeClr>
                        </a:solidFill>
                        <a:latin typeface="+mn-lt"/>
                        <a:ea typeface="+mn-ea"/>
                        <a:cs typeface="+mn-cs"/>
                      </a:endParaRPr>
                    </a:p>
                  </a:txBody>
                  <a:tcPr anchor="ctr"/>
                </a:tc>
                <a:extLst>
                  <a:ext uri="{0D108BD9-81ED-4DB2-BD59-A6C34878D82A}">
                    <a16:rowId xmlns:a16="http://schemas.microsoft.com/office/drawing/2014/main" val="10005"/>
                  </a:ext>
                </a:extLst>
              </a:tr>
              <a:tr h="525071">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600" b="1" dirty="0"/>
                        <a:t>6 personnes ou personne seule + 4 personnes à charge</a:t>
                      </a:r>
                      <a:endParaRPr lang="fr-FR" sz="1600" b="1" i="0" u="none" strike="noStrike" kern="1200" baseline="0" dirty="0">
                        <a:solidFill>
                          <a:schemeClr val="bg2">
                            <a:lumMod val="25000"/>
                          </a:schemeClr>
                        </a:solidFill>
                        <a:latin typeface="+mn-lt"/>
                        <a:ea typeface="+mn-ea"/>
                        <a:cs typeface="+mn-cs"/>
                      </a:endParaRPr>
                    </a:p>
                  </a:txBody>
                  <a:tcPr anchor="ctr"/>
                </a:tc>
                <a:tc>
                  <a:txBody>
                    <a:bodyPr/>
                    <a:lstStyle/>
                    <a:p>
                      <a:pPr algn="ctr"/>
                      <a:r>
                        <a:rPr lang="fr-FR" sz="2000" dirty="0"/>
                        <a:t>86 055 </a:t>
                      </a:r>
                      <a:endParaRPr lang="fr-FR" sz="2000" b="0" i="0" u="none" strike="noStrike" kern="1200" baseline="0" dirty="0">
                        <a:solidFill>
                          <a:schemeClr val="bg2">
                            <a:lumMod val="25000"/>
                          </a:schemeClr>
                        </a:solidFill>
                        <a:latin typeface="+mn-lt"/>
                        <a:ea typeface="+mn-ea"/>
                        <a:cs typeface="+mn-cs"/>
                      </a:endParaRPr>
                    </a:p>
                  </a:txBody>
                  <a:tcPr anchor="ctr"/>
                </a:tc>
                <a:extLst>
                  <a:ext uri="{0D108BD9-81ED-4DB2-BD59-A6C34878D82A}">
                    <a16:rowId xmlns:a16="http://schemas.microsoft.com/office/drawing/2014/main" val="10006"/>
                  </a:ext>
                </a:extLst>
              </a:tr>
              <a:tr h="525071">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fr-FR" sz="1600" b="1" dirty="0"/>
                        <a:t>Par personne supplémentaire</a:t>
                      </a:r>
                      <a:endParaRPr lang="fr-FR" sz="1600" b="1" i="0" u="none" strike="noStrike" kern="1200" baseline="0" dirty="0">
                        <a:solidFill>
                          <a:schemeClr val="bg2">
                            <a:lumMod val="25000"/>
                          </a:schemeClr>
                        </a:solidFill>
                        <a:latin typeface="+mn-lt"/>
                        <a:ea typeface="+mn-ea"/>
                        <a:cs typeface="+mn-cs"/>
                      </a:endParaRPr>
                    </a:p>
                  </a:txBody>
                  <a:tcPr anchor="ctr"/>
                </a:tc>
                <a:tc>
                  <a:txBody>
                    <a:bodyPr/>
                    <a:lstStyle/>
                    <a:p>
                      <a:pPr algn="ctr"/>
                      <a:r>
                        <a:rPr lang="fr-FR" sz="2000" dirty="0"/>
                        <a:t>9 599</a:t>
                      </a:r>
                      <a:endParaRPr lang="fr-FR" sz="2000" b="0" i="0" u="none" strike="noStrike" kern="1200" baseline="0" dirty="0">
                        <a:solidFill>
                          <a:schemeClr val="bg2">
                            <a:lumMod val="25000"/>
                          </a:schemeClr>
                        </a:solidFill>
                        <a:latin typeface="+mn-lt"/>
                        <a:ea typeface="+mn-ea"/>
                        <a:cs typeface="+mn-cs"/>
                      </a:endParaRPr>
                    </a:p>
                  </a:txBody>
                  <a:tcPr anchor="ctr"/>
                </a:tc>
                <a:extLst>
                  <a:ext uri="{0D108BD9-81ED-4DB2-BD59-A6C34878D82A}">
                    <a16:rowId xmlns:a16="http://schemas.microsoft.com/office/drawing/2014/main" val="10007"/>
                  </a:ext>
                </a:extLst>
              </a:tr>
            </a:tbl>
          </a:graphicData>
        </a:graphic>
      </p:graphicFrame>
      <p:sp>
        <p:nvSpPr>
          <p:cNvPr id="15" name="ZoneTexte 14"/>
          <p:cNvSpPr txBox="1"/>
          <p:nvPr/>
        </p:nvSpPr>
        <p:spPr>
          <a:xfrm>
            <a:off x="2392744" y="2342633"/>
            <a:ext cx="3590045" cy="523220"/>
          </a:xfrm>
          <a:prstGeom prst="rect">
            <a:avLst/>
          </a:prstGeom>
          <a:noFill/>
        </p:spPr>
        <p:txBody>
          <a:bodyPr wrap="square" rtlCol="0">
            <a:spAutoFit/>
          </a:bodyPr>
          <a:lstStyle/>
          <a:p>
            <a:r>
              <a:rPr lang="fr-FR" sz="2800" b="1" dirty="0">
                <a:solidFill>
                  <a:schemeClr val="tx2">
                    <a:lumMod val="75000"/>
                  </a:schemeClr>
                </a:solidFill>
                <a:latin typeface="Arial" panose="020B0604020202020204" pitchFamily="34" charset="0"/>
                <a:cs typeface="Arial" panose="020B0604020202020204" pitchFamily="34" charset="0"/>
              </a:rPr>
              <a:t>Bail réel solidaire</a:t>
            </a:r>
            <a:endParaRPr lang="fr-FR" sz="2000" b="1" dirty="0">
              <a:solidFill>
                <a:schemeClr val="tx2">
                  <a:lumMod val="75000"/>
                </a:schemeClr>
              </a:solidFill>
              <a:latin typeface="Thea Amelia" pitchFamily="2" charset="0"/>
            </a:endParaRPr>
          </a:p>
        </p:txBody>
      </p:sp>
    </p:spTree>
    <p:extLst>
      <p:ext uri="{BB962C8B-B14F-4D97-AF65-F5344CB8AC3E}">
        <p14:creationId xmlns:p14="http://schemas.microsoft.com/office/powerpoint/2010/main" val="32860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18288000" cy="10287000"/>
          </a:xfrm>
          <a:prstGeom prst="rect">
            <a:avLst/>
          </a:prstGeom>
          <a:solidFill>
            <a:schemeClr val="accent3">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993300"/>
              </a:solidFill>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348" t="18627" r="348" b="-11338"/>
          <a:stretch/>
        </p:blipFill>
        <p:spPr>
          <a:xfrm>
            <a:off x="363854" y="386080"/>
            <a:ext cx="17497425" cy="10799975"/>
          </a:xfrm>
          <a:prstGeom prst="rect">
            <a:avLst/>
          </a:prstGeom>
        </p:spPr>
      </p:pic>
      <p:sp>
        <p:nvSpPr>
          <p:cNvPr id="6" name="Google Shape;83;p13"/>
          <p:cNvSpPr/>
          <p:nvPr/>
        </p:nvSpPr>
        <p:spPr>
          <a:xfrm>
            <a:off x="2081274" y="3343356"/>
            <a:ext cx="4835499" cy="891183"/>
          </a:xfrm>
          <a:prstGeom prst="roundRect">
            <a:avLst>
              <a:gd name="adj" fmla="val 50000"/>
            </a:avLst>
          </a:prstGeom>
          <a:solidFill>
            <a:srgbClr val="A03F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sp>
        <p:nvSpPr>
          <p:cNvPr id="8" name="Google Shape;148;p13"/>
          <p:cNvSpPr txBox="1"/>
          <p:nvPr/>
        </p:nvSpPr>
        <p:spPr>
          <a:xfrm>
            <a:off x="246448" y="599742"/>
            <a:ext cx="9080431" cy="3101234"/>
          </a:xfrm>
          <a:prstGeom prst="rect">
            <a:avLst/>
          </a:prstGeom>
          <a:noFill/>
          <a:ln>
            <a:noFill/>
          </a:ln>
        </p:spPr>
        <p:txBody>
          <a:bodyPr spcFirstLastPara="1" wrap="square" lIns="0" tIns="0" rIns="0" bIns="0" anchor="t" anchorCtr="0">
            <a:spAutoFit/>
          </a:bodyPr>
          <a:lstStyle/>
          <a:p>
            <a:pPr marL="12700" lvl="0" algn="ctr">
              <a:spcBef>
                <a:spcPts val="100"/>
              </a:spcBef>
              <a:buClrTx/>
              <a:defRPr/>
            </a:pPr>
            <a:r>
              <a:rPr lang="fr-FR" sz="9000" b="1" dirty="0">
                <a:solidFill>
                  <a:schemeClr val="bg1"/>
                </a:solidFill>
                <a:latin typeface="Paytone One"/>
                <a:ea typeface="Paytone One"/>
                <a:cs typeface="Paytone One"/>
              </a:rPr>
              <a:t>Merci pour votre attention</a:t>
            </a:r>
          </a:p>
          <a:p>
            <a:pPr marL="0" marR="0" lvl="0" indent="0" algn="l" rtl="0">
              <a:lnSpc>
                <a:spcPct val="100000"/>
              </a:lnSpc>
              <a:spcBef>
                <a:spcPts val="0"/>
              </a:spcBef>
              <a:spcAft>
                <a:spcPts val="0"/>
              </a:spcAft>
              <a:buNone/>
            </a:pPr>
            <a:endParaRPr dirty="0"/>
          </a:p>
        </p:txBody>
      </p:sp>
      <p:grpSp>
        <p:nvGrpSpPr>
          <p:cNvPr id="9" name="Groupe 8"/>
          <p:cNvGrpSpPr/>
          <p:nvPr/>
        </p:nvGrpSpPr>
        <p:grpSpPr>
          <a:xfrm rot="10800000">
            <a:off x="11846560" y="387950"/>
            <a:ext cx="4947773" cy="6114450"/>
            <a:chOff x="4076700" y="2070100"/>
            <a:chExt cx="3482975" cy="5300960"/>
          </a:xfrm>
          <a:solidFill>
            <a:srgbClr val="A03F4C"/>
          </a:solidFill>
        </p:grpSpPr>
        <p:sp>
          <p:nvSpPr>
            <p:cNvPr id="10" name="Rectangle 9"/>
            <p:cNvSpPr/>
            <p:nvPr/>
          </p:nvSpPr>
          <p:spPr>
            <a:xfrm>
              <a:off x="4093028" y="3098800"/>
              <a:ext cx="3466647" cy="42722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lumMod val="75000"/>
                  </a:schemeClr>
                </a:solidFill>
              </a:endParaRPr>
            </a:p>
          </p:txBody>
        </p:sp>
        <p:sp>
          <p:nvSpPr>
            <p:cNvPr id="11" name="Triangle isocèle 10"/>
            <p:cNvSpPr/>
            <p:nvPr/>
          </p:nvSpPr>
          <p:spPr>
            <a:xfrm>
              <a:off x="4076700" y="2070100"/>
              <a:ext cx="3482975" cy="10287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11"/>
          <p:cNvSpPr/>
          <p:nvPr/>
        </p:nvSpPr>
        <p:spPr>
          <a:xfrm>
            <a:off x="9660166" y="3049641"/>
            <a:ext cx="9144000" cy="1336263"/>
          </a:xfrm>
          <a:prstGeom prst="rect">
            <a:avLst/>
          </a:prstGeom>
          <a:noFill/>
        </p:spPr>
        <p:txBody>
          <a:bodyPr>
            <a:spAutoFit/>
          </a:bodyPr>
          <a:lstStyle/>
          <a:p>
            <a:pPr marL="12700" lvl="0" algn="ctr">
              <a:spcBef>
                <a:spcPts val="100"/>
              </a:spcBef>
              <a:buClrTx/>
              <a:defRPr/>
            </a:pPr>
            <a:r>
              <a:rPr lang="fr-FR" sz="4000" b="1" kern="1200" spc="-275" dirty="0">
                <a:solidFill>
                  <a:schemeClr val="bg1"/>
                </a:solidFill>
                <a:latin typeface="Arial" panose="020B0604020202020204" pitchFamily="34" charset="0"/>
                <a:cs typeface="Arial" panose="020B0604020202020204" pitchFamily="34" charset="0"/>
              </a:rPr>
              <a:t>PORTE DE SAVOIE</a:t>
            </a:r>
          </a:p>
          <a:p>
            <a:pPr marL="12700" lvl="0" algn="ctr">
              <a:spcBef>
                <a:spcPts val="100"/>
              </a:spcBef>
              <a:buClrTx/>
              <a:defRPr/>
            </a:pPr>
            <a:r>
              <a:rPr lang="fr-FR" sz="4000" b="1" kern="1200" spc="-275" dirty="0">
                <a:solidFill>
                  <a:schemeClr val="bg1"/>
                </a:solidFill>
                <a:latin typeface="Arial" panose="020B0604020202020204" pitchFamily="34" charset="0"/>
                <a:cs typeface="Arial" panose="020B0604020202020204" pitchFamily="34" charset="0"/>
              </a:rPr>
              <a:t>Francin</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3197" y="4448979"/>
            <a:ext cx="2374290" cy="1545616"/>
          </a:xfrm>
          <a:prstGeom prst="rect">
            <a:avLst/>
          </a:prstGeom>
        </p:spPr>
      </p:pic>
      <p:sp>
        <p:nvSpPr>
          <p:cNvPr id="14" name="Rectangle 13"/>
          <p:cNvSpPr/>
          <p:nvPr/>
        </p:nvSpPr>
        <p:spPr>
          <a:xfrm>
            <a:off x="1635614" y="5569899"/>
            <a:ext cx="9144000" cy="707886"/>
          </a:xfrm>
          <a:prstGeom prst="rect">
            <a:avLst/>
          </a:prstGeom>
          <a:noFill/>
        </p:spPr>
        <p:txBody>
          <a:bodyPr>
            <a:spAutoFit/>
          </a:bodyPr>
          <a:lstStyle/>
          <a:p>
            <a:pPr marL="12700" lvl="0" algn="ctr">
              <a:spcBef>
                <a:spcPts val="100"/>
              </a:spcBef>
              <a:buClrTx/>
              <a:defRPr/>
            </a:pPr>
            <a:r>
              <a:rPr lang="fr-FR" sz="4000" b="1" spc="-275" dirty="0">
                <a:solidFill>
                  <a:schemeClr val="bg1"/>
                </a:solidFill>
                <a:latin typeface="Arial" panose="020B0604020202020204" pitchFamily="34" charset="0"/>
                <a:cs typeface="Arial" panose="020B0604020202020204" pitchFamily="34" charset="0"/>
              </a:rPr>
              <a:t>Verre de l’amitié</a:t>
            </a:r>
            <a:endParaRPr lang="fr-FR" sz="4000" b="1" kern="1200" spc="-275" dirty="0">
              <a:solidFill>
                <a:schemeClr val="bg1"/>
              </a:solidFill>
              <a:latin typeface="Arial" panose="020B0604020202020204" pitchFamily="34" charset="0"/>
              <a:cs typeface="Arial" panose="020B0604020202020204" pitchFamily="34" charset="0"/>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8640" y="635018"/>
            <a:ext cx="2125980" cy="2196846"/>
          </a:xfrm>
          <a:prstGeom prst="rect">
            <a:avLst/>
          </a:prstGeom>
        </p:spPr>
      </p:pic>
    </p:spTree>
    <p:extLst>
      <p:ext uri="{BB962C8B-B14F-4D97-AF65-F5344CB8AC3E}">
        <p14:creationId xmlns:p14="http://schemas.microsoft.com/office/powerpoint/2010/main" val="522913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oogle Shape;153;p14"/>
          <p:cNvGrpSpPr/>
          <p:nvPr/>
        </p:nvGrpSpPr>
        <p:grpSpPr>
          <a:xfrm>
            <a:off x="414267" y="446313"/>
            <a:ext cx="17426693" cy="4106637"/>
            <a:chOff x="0" y="-82301"/>
            <a:chExt cx="2817880" cy="917282"/>
          </a:xfrm>
        </p:grpSpPr>
        <p:sp>
          <p:nvSpPr>
            <p:cNvPr id="7"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8"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9" name="Google Shape;187;p14"/>
          <p:cNvSpPr txBox="1"/>
          <p:nvPr/>
        </p:nvSpPr>
        <p:spPr>
          <a:xfrm>
            <a:off x="818791" y="811845"/>
            <a:ext cx="938610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pitchFamily="2" charset="0"/>
                <a:sym typeface="Paytone One"/>
              </a:rPr>
              <a:t>Nos </a:t>
            </a:r>
            <a:r>
              <a:rPr lang="fr-FR" sz="9000" noProof="1">
                <a:solidFill>
                  <a:srgbClr val="A03F4C"/>
                </a:solidFill>
                <a:latin typeface="Paytone One" pitchFamily="2" charset="0"/>
                <a:sym typeface="Paytone One"/>
              </a:rPr>
              <a:t>réalisations à</a:t>
            </a:r>
            <a:r>
              <a:rPr lang="en-US" sz="9000" dirty="0">
                <a:solidFill>
                  <a:srgbClr val="A03F4C"/>
                </a:solidFill>
                <a:latin typeface="Paytone One" pitchFamily="2" charset="0"/>
                <a:sym typeface="Paytone One"/>
              </a:rPr>
              <a:t> </a:t>
            </a:r>
            <a:endParaRPr dirty="0">
              <a:solidFill>
                <a:srgbClr val="A03F4C"/>
              </a:solidFill>
              <a:latin typeface="Paytone One" pitchFamily="2" charset="0"/>
            </a:endParaRPr>
          </a:p>
        </p:txBody>
      </p:sp>
      <p:grpSp>
        <p:nvGrpSpPr>
          <p:cNvPr id="10" name="Google Shape;188;p14"/>
          <p:cNvGrpSpPr/>
          <p:nvPr/>
        </p:nvGrpSpPr>
        <p:grpSpPr>
          <a:xfrm>
            <a:off x="413081" y="3698241"/>
            <a:ext cx="17439793" cy="6116432"/>
            <a:chOff x="0" y="0"/>
            <a:chExt cx="4593196" cy="1528211"/>
          </a:xfrm>
          <a:solidFill>
            <a:srgbClr val="102032"/>
          </a:solidFill>
        </p:grpSpPr>
        <p:sp>
          <p:nvSpPr>
            <p:cNvPr id="11"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2"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5098" y="1115493"/>
            <a:ext cx="2691582" cy="1752167"/>
          </a:xfrm>
          <a:prstGeom prst="rect">
            <a:avLst/>
          </a:prstGeom>
        </p:spPr>
      </p:pic>
      <p:sp>
        <p:nvSpPr>
          <p:cNvPr id="14"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3438" y="654801"/>
            <a:ext cx="2125980" cy="2196846"/>
          </a:xfrm>
          <a:prstGeom prst="rect">
            <a:avLst/>
          </a:prstGeo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93" y="3674154"/>
            <a:ext cx="7098407" cy="4454862"/>
          </a:xfrm>
          <a:prstGeom prst="rect">
            <a:avLst/>
          </a:prstGeom>
        </p:spPr>
      </p:pic>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t="1756" b="11027"/>
          <a:stretch/>
        </p:blipFill>
        <p:spPr>
          <a:xfrm>
            <a:off x="7425930" y="3677921"/>
            <a:ext cx="10415030" cy="6136640"/>
          </a:xfrm>
          <a:prstGeom prst="rect">
            <a:avLst/>
          </a:prstGeom>
        </p:spPr>
      </p:pic>
      <p:sp>
        <p:nvSpPr>
          <p:cNvPr id="18" name="TextBox 7"/>
          <p:cNvSpPr txBox="1"/>
          <p:nvPr/>
        </p:nvSpPr>
        <p:spPr>
          <a:xfrm>
            <a:off x="634721" y="8257540"/>
            <a:ext cx="6968577" cy="1354217"/>
          </a:xfrm>
          <a:prstGeom prst="rect">
            <a:avLst/>
          </a:prstGeom>
        </p:spPr>
        <p:txBody>
          <a:bodyPr wrap="square" lIns="0" tIns="0" rIns="0" bIns="0">
            <a:spAutoFit/>
          </a:bodyPr>
          <a:lstStyle/>
          <a:p>
            <a:pPr algn="ct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Maisons individuelles</a:t>
            </a:r>
          </a:p>
          <a:p>
            <a:pPr algn="ctr" eaLnBrk="1" fontAlgn="auto" hangingPunct="1">
              <a:spcBef>
                <a:spcPts val="0"/>
              </a:spcBef>
              <a:spcAft>
                <a:spcPts val="0"/>
              </a:spcAft>
              <a:defRPr/>
            </a:pPr>
            <a:r>
              <a:rPr lang="fr-FR" sz="4000" b="1" i="1" spc="15" dirty="0">
                <a:solidFill>
                  <a:schemeClr val="bg1"/>
                </a:solidFill>
                <a:latin typeface="+mj-lt"/>
                <a:ea typeface="Gotham"/>
                <a:cs typeface="Calibri" panose="020F0502020204030204" pitchFamily="34" charset="0"/>
              </a:rPr>
              <a:t>Francin</a:t>
            </a:r>
            <a:endParaRPr lang="fr-FR" sz="3200" b="1" i="1" spc="15" dirty="0">
              <a:solidFill>
                <a:schemeClr val="bg1"/>
              </a:solidFill>
              <a:latin typeface="+mj-lt"/>
              <a:ea typeface="Gotham"/>
              <a:cs typeface="Calibri" panose="020F0502020204030204" pitchFamily="34" charset="0"/>
            </a:endParaRPr>
          </a:p>
        </p:txBody>
      </p:sp>
    </p:spTree>
    <p:extLst>
      <p:ext uri="{BB962C8B-B14F-4D97-AF65-F5344CB8AC3E}">
        <p14:creationId xmlns:p14="http://schemas.microsoft.com/office/powerpoint/2010/main" val="306118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14267" y="446313"/>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187;p14"/>
          <p:cNvSpPr txBox="1"/>
          <p:nvPr/>
        </p:nvSpPr>
        <p:spPr>
          <a:xfrm>
            <a:off x="818791" y="811845"/>
            <a:ext cx="938610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Nos </a:t>
            </a:r>
            <a:r>
              <a:rPr lang="fr-FR" sz="9000" noProof="1">
                <a:solidFill>
                  <a:srgbClr val="A03F4C"/>
                </a:solidFill>
                <a:latin typeface="Paytone One"/>
                <a:sym typeface="Paytone One"/>
              </a:rPr>
              <a:t>réalisations à</a:t>
            </a:r>
            <a:r>
              <a:rPr lang="en-US" sz="9000" dirty="0">
                <a:solidFill>
                  <a:srgbClr val="A03F4C"/>
                </a:solidFill>
                <a:latin typeface="Paytone One"/>
                <a:sym typeface="Paytone One"/>
              </a:rPr>
              <a:t> </a:t>
            </a:r>
            <a:endParaRPr dirty="0">
              <a:solidFill>
                <a:srgbClr val="A03F4C"/>
              </a:solidFill>
            </a:endParaRPr>
          </a:p>
        </p:txBody>
      </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5098" y="1115493"/>
            <a:ext cx="2691582" cy="1752167"/>
          </a:xfrm>
          <a:prstGeom prst="rect">
            <a:avLst/>
          </a:prstGeom>
        </p:spPr>
      </p:pic>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4208" y="645762"/>
            <a:ext cx="2125980" cy="2196846"/>
          </a:xfrm>
          <a:prstGeom prst="rect">
            <a:avLst/>
          </a:prstGeom>
        </p:spPr>
      </p:pic>
      <p:pic>
        <p:nvPicPr>
          <p:cNvPr id="15" name="Image 14"/>
          <p:cNvPicPr>
            <a:picLocks noChangeAspect="1"/>
          </p:cNvPicPr>
          <p:nvPr/>
        </p:nvPicPr>
        <p:blipFill rotWithShape="1">
          <a:blip r:embed="rId4" cstate="print">
            <a:extLst>
              <a:ext uri="{28A0092B-C50C-407E-A947-70E740481C1C}">
                <a14:useLocalDpi xmlns:a14="http://schemas.microsoft.com/office/drawing/2010/main" val="0"/>
              </a:ext>
            </a:extLst>
          </a:blip>
          <a:srcRect l="3084"/>
          <a:stretch/>
        </p:blipFill>
        <p:spPr>
          <a:xfrm>
            <a:off x="7215236" y="3677920"/>
            <a:ext cx="10625724" cy="6156960"/>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784" y="3690112"/>
            <a:ext cx="6782816" cy="3755720"/>
          </a:xfrm>
          <a:prstGeom prst="rect">
            <a:avLst/>
          </a:prstGeom>
        </p:spPr>
      </p:pic>
      <p:sp>
        <p:nvSpPr>
          <p:cNvPr id="17" name="TextBox 7"/>
          <p:cNvSpPr txBox="1"/>
          <p:nvPr/>
        </p:nvSpPr>
        <p:spPr>
          <a:xfrm>
            <a:off x="503059" y="7830820"/>
            <a:ext cx="6782813" cy="1969770"/>
          </a:xfrm>
          <a:prstGeom prst="rect">
            <a:avLst/>
          </a:prstGeom>
        </p:spPr>
        <p:txBody>
          <a:bodyPr wrap="square" lIns="0" tIns="0" rIns="0" bIns="0">
            <a:spAutoFit/>
          </a:bodyPr>
          <a:lstStyle/>
          <a:p>
            <a:pPr algn="ct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Domaine du Chai</a:t>
            </a:r>
          </a:p>
          <a:p>
            <a:pPr algn="ctr">
              <a:defRPr/>
            </a:pPr>
            <a:r>
              <a:rPr lang="fr-FR" sz="4000" i="1" spc="15" dirty="0">
                <a:solidFill>
                  <a:schemeClr val="bg1"/>
                </a:solidFill>
                <a:ea typeface="Gotham"/>
                <a:cs typeface="Calibri" panose="020F0502020204030204" pitchFamily="34" charset="0"/>
              </a:rPr>
              <a:t>Francin</a:t>
            </a:r>
            <a:endParaRPr lang="fr-FR" sz="3200" i="1" spc="15" dirty="0">
              <a:solidFill>
                <a:schemeClr val="bg1"/>
              </a:solidFill>
              <a:ea typeface="Gotham"/>
              <a:cs typeface="Calibri" panose="020F0502020204030204" pitchFamily="34" charset="0"/>
            </a:endParaRPr>
          </a:p>
          <a:p>
            <a:pPr eaLnBrk="1" fontAlgn="auto" hangingPunct="1">
              <a:spcBef>
                <a:spcPts val="0"/>
              </a:spcBef>
              <a:spcAft>
                <a:spcPts val="0"/>
              </a:spcAft>
              <a:defRPr/>
            </a:pPr>
            <a:endParaRPr lang="fr-FR" sz="4000" b="1" i="1" spc="15" dirty="0">
              <a:solidFill>
                <a:schemeClr val="bg1"/>
              </a:solidFill>
              <a:latin typeface="Century Gothic" panose="020B0502020202020204" pitchFamily="34" charset="0"/>
              <a:ea typeface="Gotham"/>
              <a:cs typeface="Calibri" panose="020F0502020204030204" pitchFamily="34" charset="0"/>
            </a:endParaRPr>
          </a:p>
        </p:txBody>
      </p:sp>
    </p:spTree>
    <p:extLst>
      <p:ext uri="{BB962C8B-B14F-4D97-AF65-F5344CB8AC3E}">
        <p14:creationId xmlns:p14="http://schemas.microsoft.com/office/powerpoint/2010/main" val="315397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14267" y="446313"/>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187;p14"/>
          <p:cNvSpPr txBox="1"/>
          <p:nvPr/>
        </p:nvSpPr>
        <p:spPr>
          <a:xfrm>
            <a:off x="818791" y="811845"/>
            <a:ext cx="9386100" cy="1384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Nos </a:t>
            </a:r>
            <a:r>
              <a:rPr lang="fr-FR" sz="9000" noProof="1">
                <a:solidFill>
                  <a:srgbClr val="A03F4C"/>
                </a:solidFill>
                <a:latin typeface="Paytone One"/>
                <a:sym typeface="Paytone One"/>
              </a:rPr>
              <a:t>réalisations à</a:t>
            </a:r>
            <a:r>
              <a:rPr lang="en-US" sz="9000" dirty="0">
                <a:solidFill>
                  <a:srgbClr val="A03F4C"/>
                </a:solidFill>
                <a:latin typeface="Paytone One"/>
                <a:sym typeface="Paytone One"/>
              </a:rPr>
              <a:t> </a:t>
            </a:r>
            <a:endParaRPr dirty="0">
              <a:solidFill>
                <a:srgbClr val="A03F4C"/>
              </a:solidFill>
            </a:endParaRPr>
          </a:p>
        </p:txBody>
      </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5098" y="1115493"/>
            <a:ext cx="2691582" cy="1752167"/>
          </a:xfrm>
          <a:prstGeom prst="rect">
            <a:avLst/>
          </a:prstGeom>
        </p:spPr>
      </p:pic>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140" y="645762"/>
            <a:ext cx="2125980" cy="2196846"/>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865" y="3677920"/>
            <a:ext cx="9933128" cy="6156960"/>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2559" y="5344161"/>
            <a:ext cx="7560659" cy="4512402"/>
          </a:xfrm>
          <a:prstGeom prst="rect">
            <a:avLst/>
          </a:prstGeom>
        </p:spPr>
      </p:pic>
      <p:sp>
        <p:nvSpPr>
          <p:cNvPr id="17" name="TextBox 7"/>
          <p:cNvSpPr txBox="1"/>
          <p:nvPr/>
        </p:nvSpPr>
        <p:spPr>
          <a:xfrm>
            <a:off x="10937240" y="3848100"/>
            <a:ext cx="6497320" cy="1292662"/>
          </a:xfrm>
          <a:prstGeom prst="rect">
            <a:avLst/>
          </a:prstGeom>
        </p:spPr>
        <p:txBody>
          <a:bodyPr wrap="square" lIns="0" tIns="0" rIns="0" bIns="0">
            <a:spAutoFit/>
          </a:bodyPr>
          <a:lstStyle/>
          <a:p>
            <a:pPr eaLnBrk="1" fontAlgn="auto" hangingPunct="1">
              <a:spcBef>
                <a:spcPts val="0"/>
              </a:spcBef>
              <a:spcAft>
                <a:spcPts val="0"/>
              </a:spcAft>
              <a:defRPr/>
            </a:pPr>
            <a:r>
              <a:rPr lang="fr-FR" sz="4800" b="1" spc="15" dirty="0">
                <a:solidFill>
                  <a:schemeClr val="bg1"/>
                </a:solidFill>
                <a:latin typeface="League Spartan" panose="020B0604020202020204" charset="0"/>
                <a:ea typeface="Gotham"/>
                <a:cs typeface="Calibri" panose="020F0502020204030204" pitchFamily="34" charset="0"/>
              </a:rPr>
              <a:t>Résidence Victoria </a:t>
            </a:r>
          </a:p>
          <a:p>
            <a:pPr eaLnBrk="1" fontAlgn="auto" hangingPunct="1">
              <a:spcBef>
                <a:spcPts val="0"/>
              </a:spcBef>
              <a:spcAft>
                <a:spcPts val="0"/>
              </a:spcAft>
              <a:defRPr/>
            </a:pPr>
            <a:r>
              <a:rPr lang="fr-FR" sz="3600" b="1" i="1" spc="15" dirty="0">
                <a:solidFill>
                  <a:schemeClr val="bg1"/>
                </a:solidFill>
                <a:latin typeface="League Spartan" panose="020B0604020202020204" charset="0"/>
                <a:ea typeface="Gotham"/>
                <a:cs typeface="Calibri" panose="020F0502020204030204" pitchFamily="34" charset="0"/>
              </a:rPr>
              <a:t>Les Marches</a:t>
            </a:r>
            <a:endParaRPr lang="fr-FR" sz="2800" b="1" i="1" spc="15" dirty="0">
              <a:solidFill>
                <a:schemeClr val="bg1"/>
              </a:solidFill>
              <a:latin typeface="Century Gothic" panose="020B0502020202020204" pitchFamily="34" charset="0"/>
              <a:ea typeface="Gotham"/>
              <a:cs typeface="Calibri" panose="020F0502020204030204" pitchFamily="34" charset="0"/>
            </a:endParaRPr>
          </a:p>
        </p:txBody>
      </p:sp>
    </p:spTree>
    <p:extLst>
      <p:ext uri="{BB962C8B-B14F-4D97-AF65-F5344CB8AC3E}">
        <p14:creationId xmlns:p14="http://schemas.microsoft.com/office/powerpoint/2010/main" val="227399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14267" y="446313"/>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A13E4A"/>
                </a:solidFill>
                <a:latin typeface="Paytone One"/>
                <a:sym typeface="Paytone One"/>
              </a:rPr>
              <a:t>				</a:t>
            </a:r>
            <a:r>
              <a:rPr lang="en-US" sz="2000" b="1" dirty="0">
                <a:solidFill>
                  <a:srgbClr val="A13E4A"/>
                </a:solidFill>
                <a:latin typeface="Paytone One"/>
                <a:sym typeface="Paytone One"/>
              </a:rPr>
              <a:t>Stade APS</a:t>
            </a:r>
            <a:endParaRPr sz="2000" b="1" dirty="0">
              <a:solidFill>
                <a:srgbClr val="A13E4A"/>
              </a:solidFill>
            </a:endParaRPr>
          </a:p>
        </p:txBody>
      </p:sp>
      <p:grpSp>
        <p:nvGrpSpPr>
          <p:cNvPr id="9" name="Google Shape;188;p14"/>
          <p:cNvGrpSpPr/>
          <p:nvPr/>
        </p:nvGrpSpPr>
        <p:grpSpPr>
          <a:xfrm>
            <a:off x="447040"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844958" y="567556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Plans de Situation</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pic>
        <p:nvPicPr>
          <p:cNvPr id="21" name="Image 20">
            <a:extLst>
              <a:ext uri="{FF2B5EF4-FFF2-40B4-BE49-F238E27FC236}">
                <a16:creationId xmlns:a16="http://schemas.microsoft.com/office/drawing/2014/main" id="{29021C4B-A0CE-4B31-8799-54D7B86A3789}"/>
              </a:ext>
            </a:extLst>
          </p:cNvPr>
          <p:cNvPicPr>
            <a:picLocks noChangeAspect="1"/>
          </p:cNvPicPr>
          <p:nvPr/>
        </p:nvPicPr>
        <p:blipFill>
          <a:blip r:embed="rId4"/>
          <a:stretch>
            <a:fillRect/>
          </a:stretch>
        </p:blipFill>
        <p:spPr>
          <a:xfrm>
            <a:off x="2093764" y="8432168"/>
            <a:ext cx="2879582" cy="1303297"/>
          </a:xfrm>
          <a:prstGeom prst="rect">
            <a:avLst/>
          </a:prstGeom>
        </p:spPr>
      </p:pic>
      <p:sp>
        <p:nvSpPr>
          <p:cNvPr id="22" name="ZoneTexte 21">
            <a:extLst>
              <a:ext uri="{FF2B5EF4-FFF2-40B4-BE49-F238E27FC236}">
                <a16:creationId xmlns:a16="http://schemas.microsoft.com/office/drawing/2014/main" id="{5DDB7107-E244-4099-A8C0-BCFBC45046A6}"/>
              </a:ext>
            </a:extLst>
          </p:cNvPr>
          <p:cNvSpPr txBox="1"/>
          <p:nvPr/>
        </p:nvSpPr>
        <p:spPr>
          <a:xfrm>
            <a:off x="7341467" y="1233650"/>
            <a:ext cx="10683487" cy="1569660"/>
          </a:xfrm>
          <a:prstGeom prst="rect">
            <a:avLst/>
          </a:prstGeom>
          <a:noFill/>
        </p:spPr>
        <p:txBody>
          <a:bodyPr wrap="square">
            <a:spAutoFit/>
          </a:bodyPr>
          <a:lstStyle/>
          <a:p>
            <a:pPr algn="ctr" eaLnBrk="1" fontAlgn="auto" hangingPunct="1">
              <a:spcBef>
                <a:spcPts val="0"/>
              </a:spcBef>
              <a:spcAft>
                <a:spcPts val="0"/>
              </a:spcAft>
              <a:defRPr/>
            </a:pPr>
            <a:r>
              <a:rPr lang="fr-FR" sz="4800" b="1" spc="15" dirty="0">
                <a:solidFill>
                  <a:srgbClr val="A13E4A"/>
                </a:solidFill>
                <a:ea typeface="Gotham"/>
                <a:cs typeface="Calibri" panose="020F0502020204030204" pitchFamily="34" charset="0"/>
              </a:rPr>
              <a:t>20 Logements en Accession Sociale de type Bail Réel et Solidaire</a:t>
            </a:r>
          </a:p>
        </p:txBody>
      </p:sp>
      <p:pic>
        <p:nvPicPr>
          <p:cNvPr id="25" name="Image 24">
            <a:extLst>
              <a:ext uri="{FF2B5EF4-FFF2-40B4-BE49-F238E27FC236}">
                <a16:creationId xmlns:a16="http://schemas.microsoft.com/office/drawing/2014/main" id="{F6076F3D-370C-4C86-B32E-11935E0BD17E}"/>
              </a:ext>
            </a:extLst>
          </p:cNvPr>
          <p:cNvPicPr>
            <a:picLocks noChangeAspect="1"/>
          </p:cNvPicPr>
          <p:nvPr/>
        </p:nvPicPr>
        <p:blipFill rotWithShape="1">
          <a:blip r:embed="rId5"/>
          <a:srcRect b="8877"/>
          <a:stretch/>
        </p:blipFill>
        <p:spPr>
          <a:xfrm>
            <a:off x="10869784" y="3917893"/>
            <a:ext cx="6762692" cy="4296213"/>
          </a:xfrm>
          <a:prstGeom prst="rect">
            <a:avLst/>
          </a:prstGeom>
        </p:spPr>
      </p:pic>
      <p:pic>
        <p:nvPicPr>
          <p:cNvPr id="26" name="Image 25">
            <a:extLst>
              <a:ext uri="{FF2B5EF4-FFF2-40B4-BE49-F238E27FC236}">
                <a16:creationId xmlns:a16="http://schemas.microsoft.com/office/drawing/2014/main" id="{0FCC31A4-478F-4793-8A76-7E532C609E7F}"/>
              </a:ext>
            </a:extLst>
          </p:cNvPr>
          <p:cNvPicPr>
            <a:picLocks noChangeAspect="1"/>
          </p:cNvPicPr>
          <p:nvPr/>
        </p:nvPicPr>
        <p:blipFill>
          <a:blip r:embed="rId6"/>
          <a:stretch>
            <a:fillRect/>
          </a:stretch>
        </p:blipFill>
        <p:spPr>
          <a:xfrm>
            <a:off x="6443436" y="4960998"/>
            <a:ext cx="4219808" cy="3253108"/>
          </a:xfrm>
          <a:prstGeom prst="rect">
            <a:avLst/>
          </a:prstGeom>
        </p:spPr>
      </p:pic>
      <p:sp>
        <p:nvSpPr>
          <p:cNvPr id="27" name="ZoneTexte 26">
            <a:extLst>
              <a:ext uri="{FF2B5EF4-FFF2-40B4-BE49-F238E27FC236}">
                <a16:creationId xmlns:a16="http://schemas.microsoft.com/office/drawing/2014/main" id="{F42867DA-D48B-4CFE-A6E0-F8E76ADF7EAA}"/>
              </a:ext>
            </a:extLst>
          </p:cNvPr>
          <p:cNvSpPr txBox="1"/>
          <p:nvPr/>
        </p:nvSpPr>
        <p:spPr>
          <a:xfrm>
            <a:off x="3287169" y="8315864"/>
            <a:ext cx="14694599" cy="461665"/>
          </a:xfrm>
          <a:prstGeom prst="rect">
            <a:avLst/>
          </a:prstGeom>
          <a:noFill/>
        </p:spPr>
        <p:txBody>
          <a:bodyPr wrap="square">
            <a:spAutoFit/>
          </a:bodyPr>
          <a:lstStyle/>
          <a:p>
            <a:pPr algn="ctr" eaLnBrk="1" fontAlgn="auto" hangingPunct="1">
              <a:spcBef>
                <a:spcPts val="0"/>
              </a:spcBef>
              <a:spcAft>
                <a:spcPts val="0"/>
              </a:spcAft>
              <a:defRPr/>
            </a:pPr>
            <a:r>
              <a:rPr lang="fr-FR" sz="2400" b="1" spc="15" dirty="0">
                <a:solidFill>
                  <a:schemeClr val="bg1"/>
                </a:solidFill>
                <a:ea typeface="Gotham"/>
                <a:cs typeface="Calibri" panose="020F0502020204030204" pitchFamily="34" charset="0"/>
              </a:rPr>
              <a:t>Parcelles concernées : Section AH N°157, 158, 159, 160, 161 et 162 </a:t>
            </a:r>
          </a:p>
        </p:txBody>
      </p:sp>
      <p:sp>
        <p:nvSpPr>
          <p:cNvPr id="29" name="ZoneTexte 28">
            <a:extLst>
              <a:ext uri="{FF2B5EF4-FFF2-40B4-BE49-F238E27FC236}">
                <a16:creationId xmlns:a16="http://schemas.microsoft.com/office/drawing/2014/main" id="{0EB0C1AE-3FE5-4D31-A3BB-B8F0131490A5}"/>
              </a:ext>
            </a:extLst>
          </p:cNvPr>
          <p:cNvSpPr txBox="1"/>
          <p:nvPr/>
        </p:nvSpPr>
        <p:spPr>
          <a:xfrm>
            <a:off x="3202393" y="8905280"/>
            <a:ext cx="10280650" cy="461665"/>
          </a:xfrm>
          <a:prstGeom prst="rect">
            <a:avLst/>
          </a:prstGeom>
          <a:noFill/>
        </p:spPr>
        <p:txBody>
          <a:bodyPr wrap="square">
            <a:spAutoFit/>
          </a:bodyPr>
          <a:lstStyle/>
          <a:p>
            <a:pPr algn="ctr" eaLnBrk="1" fontAlgn="auto" hangingPunct="1">
              <a:spcBef>
                <a:spcPts val="0"/>
              </a:spcBef>
              <a:spcAft>
                <a:spcPts val="0"/>
              </a:spcAft>
              <a:defRPr/>
            </a:pPr>
            <a:r>
              <a:rPr lang="fr-FR" sz="2400" b="1" spc="15" dirty="0">
                <a:solidFill>
                  <a:schemeClr val="bg1"/>
                </a:solidFill>
                <a:cs typeface="Calibri" panose="020F0502020204030204" pitchFamily="34" charset="0"/>
              </a:rPr>
              <a:t>Surface cadastrale de 3 620 m²</a:t>
            </a:r>
          </a:p>
        </p:txBody>
      </p:sp>
    </p:spTree>
    <p:extLst>
      <p:ext uri="{BB962C8B-B14F-4D97-AF65-F5344CB8AC3E}">
        <p14:creationId xmlns:p14="http://schemas.microsoft.com/office/powerpoint/2010/main" val="403677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14267" y="446313"/>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A03F4C"/>
                </a:solidFill>
                <a:latin typeface="Paytone One"/>
                <a:sym typeface="Paytone One"/>
              </a:rPr>
              <a:t>				</a:t>
            </a:r>
            <a:r>
              <a:rPr lang="en-US" sz="2000" b="1" dirty="0">
                <a:solidFill>
                  <a:srgbClr val="A03F4C"/>
                </a:solidFill>
                <a:latin typeface="Paytone One"/>
                <a:sym typeface="Paytone One"/>
              </a:rPr>
              <a:t>Stade APS</a:t>
            </a:r>
            <a:endParaRPr sz="2000" b="1" dirty="0">
              <a:solidFill>
                <a:srgbClr val="A03F4C"/>
              </a:solidFill>
            </a:endParaRPr>
          </a:p>
        </p:txBody>
      </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1220738" y="567556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Plan de Masse</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pic>
        <p:nvPicPr>
          <p:cNvPr id="12" name="Image 11">
            <a:extLst>
              <a:ext uri="{FF2B5EF4-FFF2-40B4-BE49-F238E27FC236}">
                <a16:creationId xmlns:a16="http://schemas.microsoft.com/office/drawing/2014/main" id="{FE576BFA-CFBE-446E-ACF1-7FF56FD19ACA}"/>
              </a:ext>
            </a:extLst>
          </p:cNvPr>
          <p:cNvPicPr>
            <a:picLocks noChangeAspect="1"/>
          </p:cNvPicPr>
          <p:nvPr/>
        </p:nvPicPr>
        <p:blipFill rotWithShape="1">
          <a:blip r:embed="rId4"/>
          <a:srcRect l="9903" t="5018" r="9037" b="3279"/>
          <a:stretch/>
        </p:blipFill>
        <p:spPr>
          <a:xfrm>
            <a:off x="6637682" y="2272937"/>
            <a:ext cx="10399053" cy="7399898"/>
          </a:xfrm>
          <a:prstGeom prst="rect">
            <a:avLst/>
          </a:prstGeom>
        </p:spPr>
      </p:pic>
      <p:pic>
        <p:nvPicPr>
          <p:cNvPr id="21" name="Image 20">
            <a:extLst>
              <a:ext uri="{FF2B5EF4-FFF2-40B4-BE49-F238E27FC236}">
                <a16:creationId xmlns:a16="http://schemas.microsoft.com/office/drawing/2014/main" id="{29021C4B-A0CE-4B31-8799-54D7B86A3789}"/>
              </a:ext>
            </a:extLst>
          </p:cNvPr>
          <p:cNvPicPr>
            <a:picLocks noChangeAspect="1"/>
          </p:cNvPicPr>
          <p:nvPr/>
        </p:nvPicPr>
        <p:blipFill>
          <a:blip r:embed="rId5"/>
          <a:stretch>
            <a:fillRect/>
          </a:stretch>
        </p:blipFill>
        <p:spPr>
          <a:xfrm>
            <a:off x="2093764" y="8432168"/>
            <a:ext cx="2879582" cy="1303297"/>
          </a:xfrm>
          <a:prstGeom prst="rect">
            <a:avLst/>
          </a:prstGeom>
        </p:spPr>
      </p:pic>
    </p:spTree>
    <p:extLst>
      <p:ext uri="{BB962C8B-B14F-4D97-AF65-F5344CB8AC3E}">
        <p14:creationId xmlns:p14="http://schemas.microsoft.com/office/powerpoint/2010/main" val="40115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14267" y="446313"/>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A03F4C"/>
                </a:solidFill>
                <a:latin typeface="Paytone One"/>
                <a:sym typeface="Paytone One"/>
              </a:rPr>
              <a:t>				</a:t>
            </a:r>
            <a:r>
              <a:rPr lang="en-US" sz="2000" b="1" dirty="0">
                <a:solidFill>
                  <a:srgbClr val="A03F4C"/>
                </a:solidFill>
                <a:latin typeface="Paytone One"/>
                <a:sym typeface="Paytone One"/>
              </a:rPr>
              <a:t>Stade APS</a:t>
            </a:r>
            <a:endParaRPr sz="2000" b="1" dirty="0">
              <a:solidFill>
                <a:srgbClr val="A03F4C"/>
              </a:solidFill>
            </a:endParaRPr>
          </a:p>
        </p:txBody>
      </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1115699" y="5714750"/>
            <a:ext cx="5026620" cy="707886"/>
          </a:xfrm>
          <a:prstGeom prst="rect">
            <a:avLst/>
          </a:prstGeom>
          <a:noFill/>
        </p:spPr>
        <p:txBody>
          <a:bodyPr wrap="square">
            <a:spAutoFit/>
          </a:bodyPr>
          <a:lstStyle/>
          <a:p>
            <a:pPr eaLnBrk="1" fontAlgn="auto" hangingPunct="1">
              <a:spcBef>
                <a:spcPts val="0"/>
              </a:spcBef>
              <a:spcAft>
                <a:spcPts val="0"/>
              </a:spcAft>
              <a:defRPr/>
            </a:pPr>
            <a:r>
              <a:rPr lang="fr-FR" sz="4000" b="1" spc="15" dirty="0">
                <a:solidFill>
                  <a:schemeClr val="bg1"/>
                </a:solidFill>
                <a:ea typeface="Gotham"/>
                <a:cs typeface="Calibri" panose="020F0502020204030204" pitchFamily="34" charset="0"/>
              </a:rPr>
              <a:t>Coupe + Sous-sol</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E0C6A0"/>
              </a:solidFill>
              <a:latin typeface="Calibri"/>
              <a:ea typeface="Calibri"/>
              <a:cs typeface="Calibri"/>
              <a:sym typeface="Calibri"/>
            </a:endParaRPr>
          </a:p>
        </p:txBody>
      </p:sp>
      <p:pic>
        <p:nvPicPr>
          <p:cNvPr id="3" name="Image 2">
            <a:extLst>
              <a:ext uri="{FF2B5EF4-FFF2-40B4-BE49-F238E27FC236}">
                <a16:creationId xmlns:a16="http://schemas.microsoft.com/office/drawing/2014/main" id="{4D644BAF-904E-451B-B84D-8F7150609196}"/>
              </a:ext>
            </a:extLst>
          </p:cNvPr>
          <p:cNvPicPr>
            <a:picLocks noChangeAspect="1"/>
          </p:cNvPicPr>
          <p:nvPr/>
        </p:nvPicPr>
        <p:blipFill rotWithShape="1">
          <a:blip r:embed="rId4"/>
          <a:srcRect t="17191" b="11791"/>
          <a:stretch/>
        </p:blipFill>
        <p:spPr>
          <a:xfrm>
            <a:off x="5691408" y="5879655"/>
            <a:ext cx="8167246" cy="3712401"/>
          </a:xfrm>
          <a:prstGeom prst="rect">
            <a:avLst/>
          </a:prstGeom>
        </p:spPr>
      </p:pic>
      <p:pic>
        <p:nvPicPr>
          <p:cNvPr id="15" name="Image 14">
            <a:extLst>
              <a:ext uri="{FF2B5EF4-FFF2-40B4-BE49-F238E27FC236}">
                <a16:creationId xmlns:a16="http://schemas.microsoft.com/office/drawing/2014/main" id="{3E65CA8B-F1D1-4B80-A990-084EB753433A}"/>
              </a:ext>
            </a:extLst>
          </p:cNvPr>
          <p:cNvPicPr>
            <a:picLocks noChangeAspect="1"/>
          </p:cNvPicPr>
          <p:nvPr/>
        </p:nvPicPr>
        <p:blipFill rotWithShape="1">
          <a:blip r:embed="rId5"/>
          <a:srcRect t="7260" b="8410"/>
          <a:stretch/>
        </p:blipFill>
        <p:spPr>
          <a:xfrm>
            <a:off x="8477794" y="1120018"/>
            <a:ext cx="9199992" cy="4502070"/>
          </a:xfrm>
          <a:prstGeom prst="rect">
            <a:avLst/>
          </a:prstGeom>
        </p:spPr>
      </p:pic>
      <p:pic>
        <p:nvPicPr>
          <p:cNvPr id="19" name="Image 18">
            <a:extLst>
              <a:ext uri="{FF2B5EF4-FFF2-40B4-BE49-F238E27FC236}">
                <a16:creationId xmlns:a16="http://schemas.microsoft.com/office/drawing/2014/main" id="{E77BA581-7D30-49F4-BE0F-EA65CB50DF71}"/>
              </a:ext>
            </a:extLst>
          </p:cNvPr>
          <p:cNvPicPr>
            <a:picLocks noChangeAspect="1"/>
          </p:cNvPicPr>
          <p:nvPr/>
        </p:nvPicPr>
        <p:blipFill>
          <a:blip r:embed="rId6"/>
          <a:stretch>
            <a:fillRect/>
          </a:stretch>
        </p:blipFill>
        <p:spPr>
          <a:xfrm>
            <a:off x="2082676" y="8419793"/>
            <a:ext cx="2879582" cy="1303297"/>
          </a:xfrm>
          <a:prstGeom prst="rect">
            <a:avLst/>
          </a:prstGeom>
        </p:spPr>
      </p:pic>
      <p:pic>
        <p:nvPicPr>
          <p:cNvPr id="20" name="Image 19">
            <a:extLst>
              <a:ext uri="{FF2B5EF4-FFF2-40B4-BE49-F238E27FC236}">
                <a16:creationId xmlns:a16="http://schemas.microsoft.com/office/drawing/2014/main" id="{04C8F9E4-834D-42A5-87B8-EE59C149F4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15240" y="5569141"/>
            <a:ext cx="1219370" cy="1219370"/>
          </a:xfrm>
          <a:prstGeom prst="rect">
            <a:avLst/>
          </a:prstGeom>
        </p:spPr>
      </p:pic>
      <p:sp>
        <p:nvSpPr>
          <p:cNvPr id="21" name="TextBox 39">
            <a:extLst>
              <a:ext uri="{FF2B5EF4-FFF2-40B4-BE49-F238E27FC236}">
                <a16:creationId xmlns:a16="http://schemas.microsoft.com/office/drawing/2014/main" id="{3BA97AFA-774D-458C-876F-A714B8A7BE53}"/>
              </a:ext>
            </a:extLst>
          </p:cNvPr>
          <p:cNvSpPr txBox="1"/>
          <p:nvPr/>
        </p:nvSpPr>
        <p:spPr>
          <a:xfrm>
            <a:off x="14018521" y="6757908"/>
            <a:ext cx="3834353" cy="3447098"/>
          </a:xfrm>
          <a:prstGeom prst="rect">
            <a:avLst/>
          </a:prstGeom>
        </p:spPr>
        <p:txBody>
          <a:bodyPr wrap="square" lIns="0" tIns="0" rIns="0" bIns="0" rtlCol="0" anchor="t">
            <a:spAutoFit/>
          </a:bodyPr>
          <a:lstStyle/>
          <a:p>
            <a:pPr marL="0" lvl="4"/>
            <a:r>
              <a:rPr lang="fr-FR" sz="3200" b="1" dirty="0">
                <a:solidFill>
                  <a:schemeClr val="bg1"/>
                </a:solidFill>
                <a:latin typeface="Outfit" pitchFamily="50" charset="0"/>
              </a:rPr>
              <a:t>Stationnement :</a:t>
            </a:r>
          </a:p>
          <a:p>
            <a:pPr marL="0" lvl="4"/>
            <a:r>
              <a:rPr lang="fr-FR" sz="3200" b="1" dirty="0">
                <a:solidFill>
                  <a:schemeClr val="bg1"/>
                </a:solidFill>
                <a:latin typeface="Outfit" pitchFamily="50" charset="0"/>
              </a:rPr>
              <a:t>17 Places en R-1  </a:t>
            </a:r>
          </a:p>
          <a:p>
            <a:pPr marL="0" lvl="4"/>
            <a:r>
              <a:rPr lang="fr-FR" sz="3200" b="1" dirty="0">
                <a:solidFill>
                  <a:schemeClr val="bg1"/>
                </a:solidFill>
                <a:latin typeface="Outfit" pitchFamily="50" charset="0"/>
              </a:rPr>
              <a:t>16 Places en surface</a:t>
            </a:r>
          </a:p>
          <a:p>
            <a:pPr marL="0" lvl="4"/>
            <a:r>
              <a:rPr lang="fr-FR" sz="3200" b="1" dirty="0">
                <a:solidFill>
                  <a:schemeClr val="bg1"/>
                </a:solidFill>
                <a:latin typeface="Outfit" pitchFamily="50" charset="0"/>
              </a:rPr>
              <a:t>TOTAL : 33 Places</a:t>
            </a:r>
          </a:p>
          <a:p>
            <a:pPr marL="0" lvl="4"/>
            <a:r>
              <a:rPr lang="fr-FR" sz="3200" b="1" dirty="0">
                <a:solidFill>
                  <a:schemeClr val="bg1"/>
                </a:solidFill>
                <a:latin typeface="Outfit" pitchFamily="50" charset="0"/>
              </a:rPr>
              <a:t> Caves + Garages en sur-profondeur</a:t>
            </a:r>
          </a:p>
          <a:p>
            <a:pPr marL="0" lvl="4"/>
            <a:endParaRPr lang="fr-FR" sz="3200" b="1" dirty="0">
              <a:solidFill>
                <a:schemeClr val="bg1"/>
              </a:solidFill>
              <a:latin typeface="Outfit" pitchFamily="50" charset="0"/>
            </a:endParaRPr>
          </a:p>
        </p:txBody>
      </p:sp>
    </p:spTree>
    <p:extLst>
      <p:ext uri="{BB962C8B-B14F-4D97-AF65-F5344CB8AC3E}">
        <p14:creationId xmlns:p14="http://schemas.microsoft.com/office/powerpoint/2010/main" val="95047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828800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oogle Shape;153;p14"/>
          <p:cNvGrpSpPr/>
          <p:nvPr/>
        </p:nvGrpSpPr>
        <p:grpSpPr>
          <a:xfrm>
            <a:off x="448226" y="472327"/>
            <a:ext cx="17426693" cy="4106637"/>
            <a:chOff x="0" y="-82301"/>
            <a:chExt cx="2817880" cy="917282"/>
          </a:xfrm>
        </p:grpSpPr>
        <p:sp>
          <p:nvSpPr>
            <p:cNvPr id="6" name="Google Shape;154;p14"/>
            <p:cNvSpPr/>
            <p:nvPr/>
          </p:nvSpPr>
          <p:spPr>
            <a:xfrm>
              <a:off x="0" y="-82301"/>
              <a:ext cx="2817880" cy="917282"/>
            </a:xfrm>
            <a:custGeom>
              <a:avLst/>
              <a:gdLst/>
              <a:ahLst/>
              <a:cxnLst/>
              <a:rect l="l" t="t" r="r" b="b"/>
              <a:pathLst>
                <a:path w="4593196" h="834981" extrusionOk="0">
                  <a:moveTo>
                    <a:pt x="0" y="0"/>
                  </a:moveTo>
                  <a:lnTo>
                    <a:pt x="4593196" y="0"/>
                  </a:lnTo>
                  <a:lnTo>
                    <a:pt x="4593196" y="834981"/>
                  </a:lnTo>
                  <a:lnTo>
                    <a:pt x="0" y="834981"/>
                  </a:lnTo>
                  <a:close/>
                </a:path>
              </a:pathLst>
            </a:custGeom>
            <a:solidFill>
              <a:srgbClr val="F4F4F4"/>
            </a:solidFill>
            <a:ln>
              <a:noFill/>
            </a:ln>
          </p:spPr>
        </p:sp>
        <p:sp>
          <p:nvSpPr>
            <p:cNvPr id="7" name="Google Shape;155;p14"/>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 name="Google Shape;188;p14"/>
          <p:cNvGrpSpPr/>
          <p:nvPr/>
        </p:nvGrpSpPr>
        <p:grpSpPr>
          <a:xfrm>
            <a:off x="413081" y="3698241"/>
            <a:ext cx="17439793" cy="6116432"/>
            <a:chOff x="0" y="0"/>
            <a:chExt cx="4593196" cy="1528211"/>
          </a:xfrm>
          <a:solidFill>
            <a:srgbClr val="102032"/>
          </a:solidFill>
        </p:grpSpPr>
        <p:sp>
          <p:nvSpPr>
            <p:cNvPr id="10" name="Google Shape;189;p14"/>
            <p:cNvSpPr/>
            <p:nvPr/>
          </p:nvSpPr>
          <p:spPr>
            <a:xfrm>
              <a:off x="0" y="0"/>
              <a:ext cx="4593196" cy="1528211"/>
            </a:xfrm>
            <a:custGeom>
              <a:avLst/>
              <a:gdLst/>
              <a:ahLst/>
              <a:cxnLst/>
              <a:rect l="l" t="t" r="r" b="b"/>
              <a:pathLst>
                <a:path w="4593196" h="1528211" extrusionOk="0">
                  <a:moveTo>
                    <a:pt x="0" y="0"/>
                  </a:moveTo>
                  <a:lnTo>
                    <a:pt x="4593196" y="0"/>
                  </a:lnTo>
                  <a:lnTo>
                    <a:pt x="4593196" y="1528211"/>
                  </a:lnTo>
                  <a:lnTo>
                    <a:pt x="0" y="1528211"/>
                  </a:lnTo>
                  <a:close/>
                </a:path>
              </a:pathLst>
            </a:custGeom>
            <a:grpFill/>
            <a:ln>
              <a:noFill/>
            </a:ln>
          </p:spPr>
        </p:sp>
        <p:sp>
          <p:nvSpPr>
            <p:cNvPr id="11" name="Google Shape;190;p14"/>
            <p:cNvSpPr txBox="1"/>
            <p:nvPr/>
          </p:nvSpPr>
          <p:spPr>
            <a:xfrm>
              <a:off x="0" y="0"/>
              <a:ext cx="812800" cy="812800"/>
            </a:xfrm>
            <a:prstGeom prst="rect">
              <a:avLst/>
            </a:prstGeom>
            <a:grpFill/>
            <a:ln>
              <a:noFill/>
            </a:ln>
          </p:spPr>
          <p:txBody>
            <a:bodyPr spcFirstLastPara="1" wrap="square" lIns="50800" tIns="50800" rIns="50800" bIns="50800" anchor="ctr" anchorCtr="0">
              <a:noAutofit/>
            </a:bodyPr>
            <a:lstStyle/>
            <a:p>
              <a:pPr marL="0" marR="0" lvl="0" indent="0" algn="ctr" rtl="0">
                <a:lnSpc>
                  <a:spcPct val="97111"/>
                </a:lnSpc>
                <a:spcBef>
                  <a:spcPts val="0"/>
                </a:spcBef>
                <a:spcAft>
                  <a:spcPts val="0"/>
                </a:spcAft>
                <a:buNone/>
              </a:pPr>
              <a:endParaRPr sz="1800">
                <a:solidFill>
                  <a:srgbClr val="A13E4A"/>
                </a:solidFill>
                <a:latin typeface="Calibri"/>
                <a:ea typeface="Calibri"/>
                <a:cs typeface="Calibri"/>
                <a:sym typeface="Calibri"/>
              </a:endParaRPr>
            </a:p>
          </p:txBody>
        </p:sp>
      </p:grpSp>
      <p:sp>
        <p:nvSpPr>
          <p:cNvPr id="13" name="AutoShape 5"/>
          <p:cNvSpPr>
            <a:spLocks noChangeShapeType="1"/>
          </p:cNvSpPr>
          <p:nvPr/>
        </p:nvSpPr>
        <p:spPr bwMode="auto">
          <a:xfrm flipV="1">
            <a:off x="11409680" y="4813300"/>
            <a:ext cx="0" cy="4384675"/>
          </a:xfrm>
          <a:prstGeom prst="line">
            <a:avLst/>
          </a:prstGeom>
          <a:noFill/>
          <a:ln w="9525">
            <a:solidFill>
              <a:srgbClr val="00225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fr-F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761" y="2778152"/>
            <a:ext cx="1424816" cy="1472310"/>
          </a:xfrm>
          <a:prstGeom prst="rect">
            <a:avLst/>
          </a:prstGeom>
        </p:spPr>
      </p:pic>
      <p:sp>
        <p:nvSpPr>
          <p:cNvPr id="28" name="ZoneTexte 27">
            <a:extLst>
              <a:ext uri="{FF2B5EF4-FFF2-40B4-BE49-F238E27FC236}">
                <a16:creationId xmlns:a16="http://schemas.microsoft.com/office/drawing/2014/main" id="{DA264B89-968F-4899-A7D9-8FF3DDD9E752}"/>
              </a:ext>
            </a:extLst>
          </p:cNvPr>
          <p:cNvSpPr txBox="1"/>
          <p:nvPr/>
        </p:nvSpPr>
        <p:spPr>
          <a:xfrm>
            <a:off x="1859564" y="5675562"/>
            <a:ext cx="5026620" cy="830997"/>
          </a:xfrm>
          <a:prstGeom prst="rect">
            <a:avLst/>
          </a:prstGeom>
          <a:noFill/>
        </p:spPr>
        <p:txBody>
          <a:bodyPr wrap="square">
            <a:spAutoFit/>
          </a:bodyPr>
          <a:lstStyle/>
          <a:p>
            <a:pPr eaLnBrk="1" fontAlgn="auto" hangingPunct="1">
              <a:spcBef>
                <a:spcPts val="0"/>
              </a:spcBef>
              <a:spcAft>
                <a:spcPts val="0"/>
              </a:spcAft>
              <a:defRPr/>
            </a:pPr>
            <a:r>
              <a:rPr lang="fr-FR" sz="4800" b="1" spc="15" dirty="0">
                <a:solidFill>
                  <a:schemeClr val="bg1"/>
                </a:solidFill>
                <a:ea typeface="Gotham"/>
                <a:cs typeface="Calibri" panose="020F0502020204030204" pitchFamily="34" charset="0"/>
              </a:rPr>
              <a:t>Plan RDC</a:t>
            </a:r>
          </a:p>
        </p:txBody>
      </p:sp>
      <p:pic>
        <p:nvPicPr>
          <p:cNvPr id="18" name="Image 17">
            <a:extLst>
              <a:ext uri="{FF2B5EF4-FFF2-40B4-BE49-F238E27FC236}">
                <a16:creationId xmlns:a16="http://schemas.microsoft.com/office/drawing/2014/main" id="{73FC6177-06F3-4818-8A2A-84D60E44D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24" y="7874032"/>
            <a:ext cx="1327221" cy="1840012"/>
          </a:xfrm>
          <a:prstGeom prst="rect">
            <a:avLst/>
          </a:prstGeom>
        </p:spPr>
      </p:pic>
      <p:sp>
        <p:nvSpPr>
          <p:cNvPr id="24" name="Google Shape;83;p13">
            <a:extLst>
              <a:ext uri="{FF2B5EF4-FFF2-40B4-BE49-F238E27FC236}">
                <a16:creationId xmlns:a16="http://schemas.microsoft.com/office/drawing/2014/main" id="{21B63183-8BEE-4F8D-96B0-9DA550733DEF}"/>
              </a:ext>
            </a:extLst>
          </p:cNvPr>
          <p:cNvSpPr/>
          <p:nvPr/>
        </p:nvSpPr>
        <p:spPr>
          <a:xfrm>
            <a:off x="1133520" y="6508806"/>
            <a:ext cx="3953765" cy="247651"/>
          </a:xfrm>
          <a:prstGeom prst="roundRect">
            <a:avLst>
              <a:gd name="adj" fmla="val 50000"/>
            </a:avLst>
          </a:prstGeom>
          <a:solidFill>
            <a:srgbClr val="E0C6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A13E4A"/>
              </a:solidFill>
              <a:highlight>
                <a:srgbClr val="A13E4A"/>
              </a:highlight>
              <a:latin typeface="Calibri"/>
              <a:ea typeface="Calibri"/>
              <a:cs typeface="Calibri"/>
              <a:sym typeface="Calibri"/>
            </a:endParaRPr>
          </a:p>
        </p:txBody>
      </p:sp>
      <p:pic>
        <p:nvPicPr>
          <p:cNvPr id="3" name="Image 2">
            <a:extLst>
              <a:ext uri="{FF2B5EF4-FFF2-40B4-BE49-F238E27FC236}">
                <a16:creationId xmlns:a16="http://schemas.microsoft.com/office/drawing/2014/main" id="{265F09B6-4A4B-43F4-B9EB-7E8B68AC94A9}"/>
              </a:ext>
            </a:extLst>
          </p:cNvPr>
          <p:cNvPicPr>
            <a:picLocks noChangeAspect="1"/>
          </p:cNvPicPr>
          <p:nvPr/>
        </p:nvPicPr>
        <p:blipFill rotWithShape="1">
          <a:blip r:embed="rId4"/>
          <a:srcRect l="1720" t="1973" r="1322" b="3115"/>
          <a:stretch/>
        </p:blipFill>
        <p:spPr>
          <a:xfrm>
            <a:off x="5969725" y="2747474"/>
            <a:ext cx="11432559" cy="7037727"/>
          </a:xfrm>
          <a:prstGeom prst="rect">
            <a:avLst/>
          </a:prstGeom>
        </p:spPr>
      </p:pic>
      <p:sp>
        <p:nvSpPr>
          <p:cNvPr id="8" name="Google Shape;187;p14"/>
          <p:cNvSpPr txBox="1"/>
          <p:nvPr/>
        </p:nvSpPr>
        <p:spPr>
          <a:xfrm>
            <a:off x="818790" y="811845"/>
            <a:ext cx="12028323" cy="18158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9000" dirty="0">
                <a:solidFill>
                  <a:srgbClr val="A03F4C"/>
                </a:solidFill>
                <a:latin typeface="Paytone One"/>
                <a:sym typeface="Paytone One"/>
              </a:rPr>
              <a:t>Notre Projet :</a:t>
            </a:r>
          </a:p>
          <a:p>
            <a:pPr marL="0" marR="0" lvl="0" indent="0" algn="l" rtl="0">
              <a:lnSpc>
                <a:spcPct val="100000"/>
              </a:lnSpc>
              <a:spcBef>
                <a:spcPts val="0"/>
              </a:spcBef>
              <a:spcAft>
                <a:spcPts val="0"/>
              </a:spcAft>
              <a:buNone/>
            </a:pPr>
            <a:r>
              <a:rPr lang="en-US" sz="2800" b="1" dirty="0">
                <a:solidFill>
                  <a:srgbClr val="A03F4C"/>
                </a:solidFill>
                <a:latin typeface="Paytone One"/>
                <a:sym typeface="Paytone One"/>
              </a:rPr>
              <a:t>				</a:t>
            </a:r>
            <a:r>
              <a:rPr lang="en-US" sz="2000" b="1" dirty="0">
                <a:solidFill>
                  <a:srgbClr val="A03F4C"/>
                </a:solidFill>
                <a:latin typeface="Paytone One"/>
                <a:sym typeface="Paytone One"/>
              </a:rPr>
              <a:t>Stade APS</a:t>
            </a:r>
            <a:endParaRPr sz="2000" b="1" dirty="0">
              <a:solidFill>
                <a:srgbClr val="A03F4C"/>
              </a:solidFill>
            </a:endParaRPr>
          </a:p>
        </p:txBody>
      </p:sp>
      <p:pic>
        <p:nvPicPr>
          <p:cNvPr id="19" name="Image 18">
            <a:extLst>
              <a:ext uri="{FF2B5EF4-FFF2-40B4-BE49-F238E27FC236}">
                <a16:creationId xmlns:a16="http://schemas.microsoft.com/office/drawing/2014/main" id="{17F11B92-9DB2-4638-B3BA-A37AB9B00044}"/>
              </a:ext>
            </a:extLst>
          </p:cNvPr>
          <p:cNvPicPr>
            <a:picLocks noChangeAspect="1"/>
          </p:cNvPicPr>
          <p:nvPr/>
        </p:nvPicPr>
        <p:blipFill>
          <a:blip r:embed="rId5"/>
          <a:stretch>
            <a:fillRect/>
          </a:stretch>
        </p:blipFill>
        <p:spPr>
          <a:xfrm>
            <a:off x="2070033" y="8419793"/>
            <a:ext cx="2879582" cy="1303297"/>
          </a:xfrm>
          <a:prstGeom prst="rect">
            <a:avLst/>
          </a:prstGeom>
        </p:spPr>
      </p:pic>
    </p:spTree>
    <p:extLst>
      <p:ext uri="{BB962C8B-B14F-4D97-AF65-F5344CB8AC3E}">
        <p14:creationId xmlns:p14="http://schemas.microsoft.com/office/powerpoint/2010/main" val="387977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774b628-be02-46b9-83fd-72c77916a301" xsi:nil="true"/>
    <lcf76f155ced4ddcb4097134ff3c332f xmlns="85ed5972-8ebe-4156-80d0-d5270a44900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38FC6E7E011947BEA9B10271598EA9" ma:contentTypeVersion="16" ma:contentTypeDescription="Crée un document." ma:contentTypeScope="" ma:versionID="81222b1358f26c8efde0abf3b4bf559d">
  <xsd:schema xmlns:xsd="http://www.w3.org/2001/XMLSchema" xmlns:xs="http://www.w3.org/2001/XMLSchema" xmlns:p="http://schemas.microsoft.com/office/2006/metadata/properties" xmlns:ns2="85ed5972-8ebe-4156-80d0-d5270a449002" xmlns:ns3="6774b628-be02-46b9-83fd-72c77916a301" targetNamespace="http://schemas.microsoft.com/office/2006/metadata/properties" ma:root="true" ma:fieldsID="a9ebd3d10c37dd7992cfcaab9486be5a" ns2:_="" ns3:_="">
    <xsd:import namespace="85ed5972-8ebe-4156-80d0-d5270a449002"/>
    <xsd:import namespace="6774b628-be02-46b9-83fd-72c77916a30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ed5972-8ebe-4156-80d0-d5270a449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c5b52c99-3611-49ea-981b-6d6b37b2696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74b628-be02-46b9-83fd-72c77916a30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dc3ef78-9a40-4209-ac63-16dfb387b9c2}" ma:internalName="TaxCatchAll" ma:showField="CatchAllData" ma:web="6774b628-be02-46b9-83fd-72c77916a30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D58B2D-4043-45B0-BFE0-491A8CA6ED84}">
  <ds:schemaRefs>
    <ds:schemaRef ds:uri="http://schemas.openxmlformats.org/package/2006/metadata/core-properties"/>
    <ds:schemaRef ds:uri="http://schemas.microsoft.com/office/2006/documentManagement/types"/>
    <ds:schemaRef ds:uri="http://www.w3.org/XML/1998/namespace"/>
    <ds:schemaRef ds:uri="6774b628-be02-46b9-83fd-72c77916a301"/>
    <ds:schemaRef ds:uri="http://purl.org/dc/elements/1.1/"/>
    <ds:schemaRef ds:uri="http://schemas.microsoft.com/office/2006/metadata/properties"/>
    <ds:schemaRef ds:uri="http://purl.org/dc/dcmitype/"/>
    <ds:schemaRef ds:uri="http://purl.org/dc/terms/"/>
    <ds:schemaRef ds:uri="http://schemas.microsoft.com/office/infopath/2007/PartnerControls"/>
    <ds:schemaRef ds:uri="85ed5972-8ebe-4156-80d0-d5270a449002"/>
  </ds:schemaRefs>
</ds:datastoreItem>
</file>

<file path=customXml/itemProps2.xml><?xml version="1.0" encoding="utf-8"?>
<ds:datastoreItem xmlns:ds="http://schemas.openxmlformats.org/officeDocument/2006/customXml" ds:itemID="{2F70F05D-1319-4112-A935-B50C8FA29BDC}">
  <ds:schemaRefs>
    <ds:schemaRef ds:uri="http://schemas.microsoft.com/sharepoint/v3/contenttype/forms"/>
  </ds:schemaRefs>
</ds:datastoreItem>
</file>

<file path=customXml/itemProps3.xml><?xml version="1.0" encoding="utf-8"?>
<ds:datastoreItem xmlns:ds="http://schemas.openxmlformats.org/officeDocument/2006/customXml" ds:itemID="{5EF87BAF-19DD-445A-9625-99620DE87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ed5972-8ebe-4156-80d0-d5270a449002"/>
    <ds:schemaRef ds:uri="6774b628-be02-46b9-83fd-72c77916a3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284</TotalTime>
  <Words>633</Words>
  <Application>Microsoft Office PowerPoint</Application>
  <PresentationFormat>Personnalisé</PresentationFormat>
  <Paragraphs>128</Paragraphs>
  <Slides>21</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21</vt:i4>
      </vt:variant>
    </vt:vector>
  </HeadingPairs>
  <TitlesOfParts>
    <vt:vector size="33" baseType="lpstr">
      <vt:lpstr>Arial</vt:lpstr>
      <vt:lpstr>Calibri</vt:lpstr>
      <vt:lpstr>Calibri Light</vt:lpstr>
      <vt:lpstr>Century Gothic</vt:lpstr>
      <vt:lpstr>Gotham</vt:lpstr>
      <vt:lpstr>League Spartan</vt:lpstr>
      <vt:lpstr>Outfit</vt:lpstr>
      <vt:lpstr>Paytone One</vt:lpstr>
      <vt:lpstr>Poppins</vt:lpstr>
      <vt:lpstr>Thea Amelia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Safiah YUSOF</dc:creator>
  <cp:lastModifiedBy>Armelle ROETS</cp:lastModifiedBy>
  <cp:revision>20</cp:revision>
  <dcterms:created xsi:type="dcterms:W3CDTF">2025-06-23T14:38:22Z</dcterms:created>
  <dcterms:modified xsi:type="dcterms:W3CDTF">2025-07-07T09:22:02Z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0x0101002638FC6E7E011947BEA9B10271598EA9</vt:lpwstr>
  </property>
  <property fmtid="{D5CDD505-2E9C-101B-9397-08002B2CF9AE}" pid="3" name="MediaServiceImageTags">
    <vt:lpwstr/>
  </property>
</Properties>
</file>